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86" r:id="rId2"/>
    <p:sldId id="287" r:id="rId3"/>
    <p:sldId id="290" r:id="rId4"/>
    <p:sldId id="300" r:id="rId5"/>
    <p:sldId id="299" r:id="rId6"/>
    <p:sldId id="307" r:id="rId7"/>
    <p:sldId id="302" r:id="rId8"/>
    <p:sldId id="305" r:id="rId9"/>
    <p:sldId id="297" r:id="rId10"/>
    <p:sldId id="311" r:id="rId11"/>
    <p:sldId id="312" r:id="rId12"/>
    <p:sldId id="313" r:id="rId13"/>
    <p:sldId id="317" r:id="rId14"/>
    <p:sldId id="314" r:id="rId15"/>
    <p:sldId id="318" r:id="rId16"/>
    <p:sldId id="319" r:id="rId17"/>
    <p:sldId id="320" r:id="rId18"/>
    <p:sldId id="321" r:id="rId19"/>
    <p:sldId id="322" r:id="rId20"/>
    <p:sldId id="292" r:id="rId21"/>
    <p:sldId id="276" r:id="rId22"/>
    <p:sldId id="308" r:id="rId23"/>
    <p:sldId id="310" r:id="rId24"/>
    <p:sldId id="274" r:id="rId25"/>
    <p:sldId id="272" r:id="rId26"/>
    <p:sldId id="309" r:id="rId27"/>
    <p:sldId id="293" r:id="rId28"/>
    <p:sldId id="316" r:id="rId29"/>
    <p:sldId id="315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48" r:id="rId39"/>
    <p:sldId id="349" r:id="rId40"/>
    <p:sldId id="331" r:id="rId41"/>
    <p:sldId id="332" r:id="rId42"/>
    <p:sldId id="333" r:id="rId43"/>
    <p:sldId id="291" r:id="rId44"/>
    <p:sldId id="342" r:id="rId45"/>
    <p:sldId id="343" r:id="rId46"/>
    <p:sldId id="344" r:id="rId47"/>
    <p:sldId id="345" r:id="rId48"/>
    <p:sldId id="294" r:id="rId49"/>
    <p:sldId id="278" r:id="rId50"/>
    <p:sldId id="334" r:id="rId51"/>
    <p:sldId id="335" r:id="rId52"/>
    <p:sldId id="346" r:id="rId53"/>
    <p:sldId id="347" r:id="rId54"/>
    <p:sldId id="337" r:id="rId55"/>
    <p:sldId id="304" r:id="rId56"/>
    <p:sldId id="289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810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1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76F81-C3A7-4C52-B093-A8FF31F4C989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9DD0B-070E-41AE-8C57-66C6DCFBD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65CB8-2F54-365B-63B9-DCF234CB8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A8BC10-FA00-1000-4EE5-7CCA28FC6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A89220-2669-0EB1-170F-59DD0B62C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C8B219-C7AB-5326-AAA0-A3ECE088B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B3238-FEE8-45CD-9745-1EC0982E87A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8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6BF04-85B9-4F0D-0ED2-78F7AECA9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12CEE2-EE19-E625-FF85-DBB693AB2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839AD1-6868-6A61-0811-6ED60B7E4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ABF8E-16CE-3A6D-D29E-848E6A75B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B3238-FEE8-45CD-9745-1EC0982E87A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660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B3238-FEE8-45CD-9745-1EC0982E87A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65CB8-2F54-365B-63B9-DCF234CB8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A8BC10-FA00-1000-4EE5-7CCA28FC6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A89220-2669-0EB1-170F-59DD0B62C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C8B219-C7AB-5326-AAA0-A3ECE088B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B3238-FEE8-45CD-9745-1EC0982E87A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5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7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0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1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3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15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48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75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88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7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FAE10-3159-4CA5-91F4-52A913CA79BD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6DBE3-631F-4250-9CA6-67802B51A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4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E8E6B-167C-42CA-A999-FEA8F2E30DA6}"/>
              </a:ext>
            </a:extLst>
          </p:cNvPr>
          <p:cNvSpPr txBox="1"/>
          <p:nvPr/>
        </p:nvSpPr>
        <p:spPr>
          <a:xfrm>
            <a:off x="1394741" y="2577492"/>
            <a:ext cx="9879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뜨끈한 우동</a:t>
            </a:r>
            <a:endParaRPr lang="en-US" altLang="ko-KR" sz="28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r>
              <a:rPr lang="ko-KR" altLang="en-US" sz="2800" spc="-150" dirty="0">
                <a:solidFill>
                  <a:srgbClr val="93A20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우리동네</a:t>
            </a:r>
            <a:endParaRPr lang="en-US" altLang="ko-KR" sz="2800" spc="-150" dirty="0">
              <a:solidFill>
                <a:srgbClr val="93A20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r>
              <a:rPr lang="ko-KR" altLang="en-US" sz="2800" b="0" i="0" dirty="0">
                <a:solidFill>
                  <a:srgbClr val="0D0D0D"/>
                </a:solidFill>
                <a:effectLst/>
                <a:latin typeface="Söhne"/>
              </a:rPr>
              <a:t>지역사회를 연결하는 중고 거래</a:t>
            </a:r>
            <a:r>
              <a:rPr lang="en-US" altLang="ko-KR" sz="2800" b="0" i="0" dirty="0">
                <a:solidFill>
                  <a:srgbClr val="0D0D0D"/>
                </a:solidFill>
                <a:effectLst/>
                <a:latin typeface="Söhne"/>
              </a:rPr>
              <a:t>/</a:t>
            </a:r>
            <a:r>
              <a:rPr lang="ko-KR" altLang="en-US" sz="2800" b="0" i="0" smtClean="0">
                <a:solidFill>
                  <a:srgbClr val="0D0D0D"/>
                </a:solidFill>
                <a:effectLst/>
                <a:latin typeface="Söhne"/>
              </a:rPr>
              <a:t>경매 플랫폼</a:t>
            </a:r>
            <a:endParaRPr lang="en-US" altLang="ko-KR" sz="28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AB716-4B23-446A-B27C-F24286BF861D}"/>
              </a:ext>
            </a:extLst>
          </p:cNvPr>
          <p:cNvSpPr txBox="1"/>
          <p:nvPr/>
        </p:nvSpPr>
        <p:spPr>
          <a:xfrm>
            <a:off x="5360765" y="6381750"/>
            <a:ext cx="2435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김태하</a:t>
            </a:r>
            <a:r>
              <a: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이준영</a:t>
            </a:r>
            <a:r>
              <a: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조웅재</a:t>
            </a:r>
            <a:r>
              <a: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최승현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7639CBB-F5CC-4F9A-83A6-7B4523E7E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616" y="176623"/>
            <a:ext cx="359695" cy="31092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1FD5D9-0E24-4680-812C-3E57EB16C56F}"/>
              </a:ext>
            </a:extLst>
          </p:cNvPr>
          <p:cNvCxnSpPr>
            <a:cxnSpLocks/>
          </p:cNvCxnSpPr>
          <p:nvPr/>
        </p:nvCxnSpPr>
        <p:spPr>
          <a:xfrm>
            <a:off x="5499652" y="6381750"/>
            <a:ext cx="21866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E23544E-6BA9-42ED-8146-B4699CFA84AD}"/>
              </a:ext>
            </a:extLst>
          </p:cNvPr>
          <p:cNvCxnSpPr>
            <a:cxnSpLocks/>
          </p:cNvCxnSpPr>
          <p:nvPr/>
        </p:nvCxnSpPr>
        <p:spPr>
          <a:xfrm>
            <a:off x="2876424" y="3269989"/>
            <a:ext cx="9315576" cy="0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9082B28-6966-405E-98C2-B86531ACAFD2}"/>
              </a:ext>
            </a:extLst>
          </p:cNvPr>
          <p:cNvCxnSpPr>
            <a:cxnSpLocks/>
          </p:cNvCxnSpPr>
          <p:nvPr/>
        </p:nvCxnSpPr>
        <p:spPr>
          <a:xfrm>
            <a:off x="165100" y="3269728"/>
            <a:ext cx="1274092" cy="1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9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7DBFB6-EC7E-2D2C-6FFB-3D6C53AF8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1730"/>
            <a:ext cx="12194935" cy="59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29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14D3E3-580C-348B-56EC-54146814D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571"/>
            <a:ext cx="12192000" cy="5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0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8368FE-922B-49F0-C9AF-D615A9237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048"/>
            <a:ext cx="12192000" cy="59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3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69B64EE-C3BC-3E0C-F5B7-AD030ECF7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718"/>
            <a:ext cx="12192000" cy="59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3F6489D-EBED-3562-6128-2A88170C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642"/>
            <a:ext cx="12192000" cy="60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3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B1EC9-5CB2-A13E-CE60-722E0F09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836"/>
            <a:ext cx="12157698" cy="51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9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B1EC9-5CB2-A13E-CE60-722E0F09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836"/>
            <a:ext cx="12157698" cy="5139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CFDBC-9628-EAF8-4691-22B23905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814"/>
            <a:ext cx="12192000" cy="60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12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B1EC9-5CB2-A13E-CE60-722E0F09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836"/>
            <a:ext cx="12157698" cy="5139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CFDBC-9628-EAF8-4691-22B23905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814"/>
            <a:ext cx="12192000" cy="60143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A23392-DBD3-FCC0-1BD9-75646BB6B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834"/>
            <a:ext cx="12192000" cy="5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38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B1EC9-5CB2-A13E-CE60-722E0F09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836"/>
            <a:ext cx="12157698" cy="5139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CFDBC-9628-EAF8-4691-22B23905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814"/>
            <a:ext cx="12192000" cy="60143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A23392-DBD3-FCC0-1BD9-75646BB6B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834"/>
            <a:ext cx="12192000" cy="5838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61AAD9-1E1F-BAE4-4FD4-009680556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86" y="756864"/>
            <a:ext cx="1129822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0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B1EC9-5CB2-A13E-CE60-722E0F09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836"/>
            <a:ext cx="12157698" cy="5139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CFDBC-9628-EAF8-4691-22B23905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814"/>
            <a:ext cx="12192000" cy="60143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A23392-DBD3-FCC0-1BD9-75646BB6B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834"/>
            <a:ext cx="12192000" cy="5838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61AAD9-1E1F-BAE4-4FD4-009680556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86" y="756864"/>
            <a:ext cx="11298227" cy="53442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07FA51-F0C6-F103-3443-E8AB42728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9300"/>
            <a:ext cx="12192000" cy="59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6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8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E8E6B-167C-42CA-A999-FEA8F2E30DA6}"/>
              </a:ext>
            </a:extLst>
          </p:cNvPr>
          <p:cNvSpPr txBox="1"/>
          <p:nvPr/>
        </p:nvSpPr>
        <p:spPr>
          <a:xfrm>
            <a:off x="532895" y="497140"/>
            <a:ext cx="10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AB716-4B23-446A-B27C-F24286BF861D}"/>
              </a:ext>
            </a:extLst>
          </p:cNvPr>
          <p:cNvSpPr txBox="1"/>
          <p:nvPr/>
        </p:nvSpPr>
        <p:spPr>
          <a:xfrm>
            <a:off x="1037971" y="2439577"/>
            <a:ext cx="17482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</a:p>
          <a:p>
            <a:pPr algn="ctr"/>
            <a:r>
              <a:rPr lang="ko-KR" altLang="en-US" sz="2400" spc="-150" dirty="0">
                <a:solidFill>
                  <a:srgbClr val="F7F2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개요</a:t>
            </a:r>
            <a:endParaRPr lang="en-US" altLang="ko-KR" sz="2400" spc="-150" dirty="0">
              <a:solidFill>
                <a:srgbClr val="F7F2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algn="ctr"/>
            <a:endParaRPr lang="en-US" altLang="ko-KR" sz="2400" spc="-150" dirty="0">
              <a:solidFill>
                <a:srgbClr val="F7F2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endParaRPr lang="en-US" altLang="ko-KR" sz="14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분담</a:t>
            </a:r>
            <a:endParaRPr lang="en-US" altLang="ko-KR" sz="14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 환경</a:t>
            </a:r>
            <a:endParaRPr lang="en-US" altLang="ko-KR" sz="14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83277-8EB9-46F2-9F30-FFC89C40B5E0}"/>
              </a:ext>
            </a:extLst>
          </p:cNvPr>
          <p:cNvSpPr txBox="1"/>
          <p:nvPr/>
        </p:nvSpPr>
        <p:spPr>
          <a:xfrm>
            <a:off x="4127611" y="2344843"/>
            <a:ext cx="34935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spc="-15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lang="en-US" altLang="ko-KR" sz="1400" u="sng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400" spc="-150" dirty="0">
                <a:solidFill>
                  <a:srgbClr val="F7F2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페이지 및 기능 구현</a:t>
            </a:r>
            <a:endParaRPr lang="en-US" altLang="ko-KR" sz="2400" spc="-150" dirty="0">
              <a:solidFill>
                <a:srgbClr val="F7F2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algn="ctr"/>
            <a:endParaRPr lang="en-US" altLang="ko-KR" sz="2400" spc="-150" dirty="0">
              <a:solidFill>
                <a:srgbClr val="F7F2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r>
              <a:rPr lang="ko-KR" altLang="en-US" sz="1400" spc="-15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조웅재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-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로그인 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API,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일반회원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관리자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결제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 </a:t>
            </a:r>
          </a:p>
          <a:p>
            <a:r>
              <a:rPr lang="ko-KR" altLang="en-US" sz="1400" spc="-15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김태하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-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알림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API,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웹 소켓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채팅 </a:t>
            </a:r>
            <a:endParaRPr lang="en-US" altLang="ko-KR" sz="14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이준영 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-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제품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최저가 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API,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경매 </a:t>
            </a:r>
            <a:endParaRPr lang="en-US" altLang="ko-KR" sz="14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최승현 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- </a:t>
            </a:r>
            <a:r>
              <a:rPr lang="ko-KR" altLang="en-US" sz="1400" spc="-15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퀵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지도</a:t>
            </a:r>
            <a:r>
              <a:rPr lang="en-US" altLang="ko-KR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</a:t>
            </a:r>
            <a:endParaRPr lang="ko-KR" altLang="en-US" sz="14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B0178-7365-45FE-B10D-9BC1E7230D87}"/>
              </a:ext>
            </a:extLst>
          </p:cNvPr>
          <p:cNvSpPr txBox="1"/>
          <p:nvPr/>
        </p:nvSpPr>
        <p:spPr>
          <a:xfrm>
            <a:off x="8509527" y="2454736"/>
            <a:ext cx="2841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</a:p>
          <a:p>
            <a:pPr algn="ctr"/>
            <a:r>
              <a:rPr lang="ko-KR" altLang="en-US" sz="2400" spc="-150" dirty="0">
                <a:solidFill>
                  <a:srgbClr val="F7F2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마무리</a:t>
            </a:r>
            <a:endParaRPr lang="en-US" altLang="ko-KR" sz="2400" spc="-150" dirty="0">
              <a:solidFill>
                <a:srgbClr val="F7F2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algn="ctr"/>
            <a:endParaRPr lang="en-US" altLang="ko-KR" sz="14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후기 및 </a:t>
            </a:r>
            <a:r>
              <a:rPr lang="ko-KR" altLang="en-US" sz="1400" spc="-15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느낀점</a:t>
            </a:r>
            <a:endParaRPr lang="en-US" altLang="ko-KR" sz="14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algn="ctr"/>
            <a:r>
              <a:rPr lang="en-US" altLang="ko-KR" sz="14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Q&amp;A</a:t>
            </a:r>
            <a:endParaRPr lang="ko-KR" altLang="en-US" sz="14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5B08B3-B55E-4E8B-B1E8-8F4BF4741CE5}"/>
              </a:ext>
            </a:extLst>
          </p:cNvPr>
          <p:cNvCxnSpPr>
            <a:cxnSpLocks/>
          </p:cNvCxnSpPr>
          <p:nvPr/>
        </p:nvCxnSpPr>
        <p:spPr>
          <a:xfrm>
            <a:off x="140289" y="289788"/>
            <a:ext cx="1195280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2B6171-D85F-4A63-B14E-8D0168063CC1}"/>
              </a:ext>
            </a:extLst>
          </p:cNvPr>
          <p:cNvCxnSpPr>
            <a:cxnSpLocks/>
          </p:cNvCxnSpPr>
          <p:nvPr/>
        </p:nvCxnSpPr>
        <p:spPr>
          <a:xfrm>
            <a:off x="110011" y="6553885"/>
            <a:ext cx="119830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61CD7A-D3A0-479A-A338-D320542FB5C8}"/>
              </a:ext>
            </a:extLst>
          </p:cNvPr>
          <p:cNvCxnSpPr>
            <a:cxnSpLocks/>
          </p:cNvCxnSpPr>
          <p:nvPr/>
        </p:nvCxnSpPr>
        <p:spPr>
          <a:xfrm>
            <a:off x="230114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5452640-5BD4-476E-9E7B-14BE7364E6E2}"/>
              </a:ext>
            </a:extLst>
          </p:cNvPr>
          <p:cNvCxnSpPr>
            <a:cxnSpLocks/>
          </p:cNvCxnSpPr>
          <p:nvPr/>
        </p:nvCxnSpPr>
        <p:spPr>
          <a:xfrm>
            <a:off x="11948765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4F1A65B-F4DD-4F2D-A55E-9AE50D65236B}"/>
              </a:ext>
            </a:extLst>
          </p:cNvPr>
          <p:cNvSpPr/>
          <p:nvPr/>
        </p:nvSpPr>
        <p:spPr>
          <a:xfrm>
            <a:off x="532895" y="588335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84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81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BF547-DAC6-25A5-B693-D5CBEBFB3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D91B8C-F461-1857-6E4D-FAB60B39984F}"/>
              </a:ext>
            </a:extLst>
          </p:cNvPr>
          <p:cNvSpPr txBox="1"/>
          <p:nvPr/>
        </p:nvSpPr>
        <p:spPr>
          <a:xfrm>
            <a:off x="532895" y="497140"/>
            <a:ext cx="13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이준영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FC05340-D9D6-1138-5AD6-C15FDBAF19A7}"/>
              </a:ext>
            </a:extLst>
          </p:cNvPr>
          <p:cNvCxnSpPr>
            <a:cxnSpLocks/>
          </p:cNvCxnSpPr>
          <p:nvPr/>
        </p:nvCxnSpPr>
        <p:spPr>
          <a:xfrm>
            <a:off x="140289" y="289788"/>
            <a:ext cx="1195280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264288-B41B-0178-6DCF-97F2F67FF499}"/>
              </a:ext>
            </a:extLst>
          </p:cNvPr>
          <p:cNvCxnSpPr>
            <a:cxnSpLocks/>
          </p:cNvCxnSpPr>
          <p:nvPr/>
        </p:nvCxnSpPr>
        <p:spPr>
          <a:xfrm>
            <a:off x="110011" y="6553885"/>
            <a:ext cx="119830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8D1E496-7199-133C-6680-661DCA9517CF}"/>
              </a:ext>
            </a:extLst>
          </p:cNvPr>
          <p:cNvCxnSpPr>
            <a:cxnSpLocks/>
          </p:cNvCxnSpPr>
          <p:nvPr/>
        </p:nvCxnSpPr>
        <p:spPr>
          <a:xfrm>
            <a:off x="230114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3D645C-7B9B-7B9F-6419-18B57E04CF42}"/>
              </a:ext>
            </a:extLst>
          </p:cNvPr>
          <p:cNvCxnSpPr>
            <a:cxnSpLocks/>
          </p:cNvCxnSpPr>
          <p:nvPr/>
        </p:nvCxnSpPr>
        <p:spPr>
          <a:xfrm>
            <a:off x="11948765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7A3E02A-660A-9F9A-7683-F62B513F895F}"/>
              </a:ext>
            </a:extLst>
          </p:cNvPr>
          <p:cNvSpPr/>
          <p:nvPr/>
        </p:nvSpPr>
        <p:spPr>
          <a:xfrm>
            <a:off x="532895" y="588335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2E0E98-CCF1-9D22-291D-33E0877F1F6F}"/>
              </a:ext>
            </a:extLst>
          </p:cNvPr>
          <p:cNvSpPr txBox="1"/>
          <p:nvPr/>
        </p:nvSpPr>
        <p:spPr>
          <a:xfrm>
            <a:off x="3068690" y="304845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“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제품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최저가 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API, 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경매 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”</a:t>
            </a:r>
            <a:endParaRPr lang="ko-KR" altLang="en-US" sz="40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003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F181-E083-FCD6-974F-E54CE996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34DC16F-4494-26C5-9887-153BFFEF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96" y="636915"/>
            <a:ext cx="6452075" cy="57993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E172B7-B332-78D4-4788-ED806E1AD998}"/>
              </a:ext>
            </a:extLst>
          </p:cNvPr>
          <p:cNvSpPr/>
          <p:nvPr/>
        </p:nvSpPr>
        <p:spPr>
          <a:xfrm>
            <a:off x="6849035" y="206187"/>
            <a:ext cx="5127812" cy="64635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l">
              <a:buFont typeface="+mj-lt"/>
              <a:buAutoNum type="arabicPeriod"/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Söhne"/>
              </a:rPr>
              <a:t>상품 제목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상품을 등록할 때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상품의 주요 내용이나 특징을 나타내는 간결하면서 명확한 제목을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입력받습니다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Söhne"/>
              </a:rPr>
              <a:t>상품 가격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사용자는 등록하는 상품의 가격을 입력합니다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이는 상품 판매 또는 경매에 따라 다르게 처리될 수 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Söhne"/>
              </a:rPr>
              <a:t>거래 방법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사용자는 거래 방법을 선택할 수 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옵션으로 직거래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택배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퀵서비스 중 선택할 수 있으며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이는 나중에 구매자와 판매자 간의 거래 방식을 정하는 데 사용됩니다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Söhne"/>
              </a:rPr>
              <a:t>경매 여부 및 경매 설정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사용자는 해당 상품을 경매로 등록할 것인지 여부를 선택합니다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경매로 설정한 경우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경매 시작일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종료일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시작 가격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즉시 구매 가격 등 경매에 필요한 정보를 입력하도록 요청할 수 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Söhne"/>
              </a:rPr>
              <a:t>거래 관련 정보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거래 방법에 따라 직거래의 경우 위치나 만남 장소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택배 또는 퀵서비스의 경우 배송 정보를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입력받습니다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Söhne"/>
              </a:rPr>
              <a:t>상품 카테고리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사용자는 등록하는 상품의 카테고리를 선택할 수 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이는 사용자가 상품을 쉽게 찾을 수 있도록 도움이 됩니다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Söhne"/>
              </a:rPr>
              <a:t>파일 이미지 업로드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사용자는 상품에 대한 최대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3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이미지를 업로드할 수 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이미지는 상품을 시각적으로 표현하고 구매자에게 더 많은 정보를 제공하는 데 도움이 됩니다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Söhne"/>
              </a:rPr>
              <a:t>상품 상세 설명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사용자는 상품에 대한 자세한 설명을 입력합니다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이는 상품의 특징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상태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크기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색상 등에 대한 정보를 포함하며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구매자에게 상품을 더 잘 이해할 수 있도록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돕습니다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Söhne"/>
              </a:rPr>
              <a:t>등록 확인 및 수정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모든 정보를 입력한 후에는 등록한 상품의 정보를 확인하고 필요한 경우 수정할 수 있는 기능을 제공합니다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622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7C02F19-5AA4-6E90-DA81-DDB8FBD5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1" y="188259"/>
            <a:ext cx="6171749" cy="33071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0A4F33D-F4A0-5CFE-1F25-F08976CC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3" y="3679167"/>
            <a:ext cx="5469427" cy="308385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7721F4-2281-E68D-6BEE-7111CA9CA7B2}"/>
              </a:ext>
            </a:extLst>
          </p:cNvPr>
          <p:cNvSpPr/>
          <p:nvPr/>
        </p:nvSpPr>
        <p:spPr>
          <a:xfrm>
            <a:off x="6096001" y="94979"/>
            <a:ext cx="5863874" cy="6583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0D0D0D"/>
                </a:solidFill>
                <a:effectLst/>
                <a:latin typeface="Söhne"/>
              </a:rPr>
              <a:t>경매상품 등록 확인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사용자가 등록한 경매상품에 대해 본인의 계정으로 로그인하여 확인합니다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본인이 등록한 상품은 입찰이 불가능한 것으로 설정되어 있습니다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0D0D0D"/>
                </a:solidFill>
                <a:effectLst/>
                <a:latin typeface="Söhne"/>
              </a:rPr>
              <a:t>입찰 가능 여부 확인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endParaRPr lang="ko-KR" altLang="en-US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사용자가 타 사용자가 등록한 경매상품을 선택하여 입찰하려고 할 때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시스템은 본인이 등록한 상품에는 입찰이 불가능하다는 안내를 제공합니다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0D0D0D"/>
                </a:solidFill>
                <a:effectLst/>
                <a:latin typeface="Söhne"/>
              </a:rPr>
              <a:t>입찰 시 입찰 예상가격 표시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endParaRPr lang="ko-KR" altLang="en-US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타 사용자가 등록한 경매상품에 입찰하려는 경우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시스템은 사용자가 입력한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Söhne"/>
              </a:rPr>
              <a:t>입찰가에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 대해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10%, 50%, 100%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의 예상가격을 계산하여 사용자에게 보여줍니다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이는 사용자가 어느 정도의 가격대에서 입찰을 할지 결정하는 데 도움이 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0D0D0D"/>
                </a:solidFill>
                <a:effectLst/>
                <a:latin typeface="Söhne"/>
              </a:rPr>
              <a:t>예상가격 계산 방법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endParaRPr lang="ko-KR" altLang="en-US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10%, 50%, 100%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의 예상가격은 현재까지의 최고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Söhne"/>
              </a:rPr>
              <a:t>입찰가를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 기반으로 계산됩니다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예를 들어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현재 최고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Söhne"/>
              </a:rPr>
              <a:t>입찰가가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100,000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원일 때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, 10%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예상가격은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110,000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원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, 50%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예상가격은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150,000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원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, 100%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예상가격은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200,000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원으로 표시됩니다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0D0D0D"/>
                </a:solidFill>
                <a:effectLst/>
                <a:latin typeface="Söhne"/>
              </a:rPr>
              <a:t>입찰 최종 확인 및 제출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endParaRPr lang="ko-KR" altLang="en-US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사용자는 보여진 예상가격 중 하나를 선택하거나 직접 원하는 가격을 입력한 후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최종 입찰을 제출합니다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이후 시스템은 해당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Söhne"/>
              </a:rPr>
              <a:t>입찰가에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Söhne"/>
              </a:rPr>
              <a:t> 대한 유효성을 확인하고 입찰이 성공하면 경매 상태를 업데이트합니다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108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2E44E3-C888-9631-9EF3-F652E281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1" y="90094"/>
            <a:ext cx="6003982" cy="39888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02492B-6804-DE80-F5AD-0305F86459A2}"/>
              </a:ext>
            </a:extLst>
          </p:cNvPr>
          <p:cNvSpPr/>
          <p:nvPr/>
        </p:nvSpPr>
        <p:spPr>
          <a:xfrm>
            <a:off x="6687670" y="125506"/>
            <a:ext cx="5351929" cy="66159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판매페이지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일반 상품은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등록일과 판매일 표시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각 상품에 대한 등록일과 판매일을 표시합니다. 이는 해당 상품이 언제 등록되었고 언제 판매가 시작되었는지를 사용자에게 알려줄 수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경매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상품은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 남은 시간 표시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현재 시간과 상품의 경매 종료 시간을 비교하여 남은 시간을 계산하고 사용자에게 보여줍니다. 예를 들어, ＂남은 시간: 1일 5시간 30분＂과 같이 경매가 종료되기까지 남은 시간을 표시합니다.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경매 종료 여부 및 유찰 여부 표시: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현재 시간이 경매 종료 시간을 지나면 해당 경매는 종료된 것으로 간주합니다. 이에 따라 사용자에게 경매 종료 여부를 표시합니다.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유찰 여부도 확인하여 해당 경매가 유찰되었다면 이를 사용자에게 알려줍니다.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경매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종료시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 처리: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경매 종료 여부를 확인한 후, 유찰 여부에 따라 다른 메시지를 표시합니다. 예를 들어, ＂유찰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”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 또는 ＂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öhne"/>
              </a:rPr>
              <a:t>경매종료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"와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 같이 사용자에게 경매 결과를 전달합니다.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이러한 논리를 통해 사용자는 판매 페이지에서 각 상품의 상태와 정보를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명확하게 확인할 수 있으며, 경매에 대한 상세 정보를 실시간으로 제공받을 수 있습니다.</a:t>
            </a:r>
          </a:p>
          <a:p>
            <a:pPr algn="ctr"/>
            <a:endParaRPr lang="ko-KR" altLang="en-US" sz="12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DA0E47A-F7A6-FAB6-2E14-CB81936A8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50581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>Is this conversation helpful so far?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  <a:t/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3C580C-3B1E-79A1-AA14-A4621087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33" y="4078941"/>
            <a:ext cx="6431837" cy="26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7F223-CFD9-B454-E6C8-9C243950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7F27ED-1957-D0ED-A2CE-9260F3D2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5" y="148305"/>
            <a:ext cx="8603643" cy="65613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F0720F-FD72-1DF5-AD04-AA5723C794FD}"/>
              </a:ext>
            </a:extLst>
          </p:cNvPr>
          <p:cNvSpPr/>
          <p:nvPr/>
        </p:nvSpPr>
        <p:spPr>
          <a:xfrm>
            <a:off x="7548282" y="231034"/>
            <a:ext cx="4195483" cy="6395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</a:t>
            </a: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최저가 검색 활용 장점</a:t>
            </a:r>
            <a:endParaRPr lang="en-US" altLang="ko-K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ko-KR" alt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장점</a:t>
            </a: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가격 정보 제공</a:t>
            </a: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 최저가 </a:t>
            </a: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ko-KR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실시간으로 상품의 최저가 정보를 제공할 수 있어</a:t>
            </a: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사용자에게 실제 가격에 대한 정보를 제공할 수 있습니다</a:t>
            </a: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다양한 상품 정보</a:t>
            </a: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API</a:t>
            </a:r>
            <a:r>
              <a:rPr lang="ko-KR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연관 검색어에 대한 다양한 상품 정보를 얻을 수 있어</a:t>
            </a: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사용자가 원하는 다양한 상품을 검색할 수 있습니다</a:t>
            </a: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878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EA86-6B11-6142-2ED3-0D2494234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6381420-045F-6080-EC17-EBB1ECC5C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1" y="39765"/>
            <a:ext cx="6992470" cy="66299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AB9E34-D5F4-81EE-D465-027B930B0F5B}"/>
              </a:ext>
            </a:extLst>
          </p:cNvPr>
          <p:cNvSpPr/>
          <p:nvPr/>
        </p:nvSpPr>
        <p:spPr>
          <a:xfrm>
            <a:off x="7019366" y="188260"/>
            <a:ext cx="5038164" cy="6544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 </a:t>
            </a:r>
            <a:r>
              <a:rPr lang="en-US" altLang="ko-KR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</a:t>
            </a:r>
            <a:r>
              <a:rPr lang="ko-KR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최저가 검색 활용 단점</a:t>
            </a:r>
            <a:endParaRPr lang="en-US" altLang="ko-KR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단점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정확성 문제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API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제공하는 정보가 정확하지 않거나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실제 상품 정보와 일치하지 않을 수 있습니다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이는 네이버의 데이터 업데이트 주기나 정확성에 따라 달라질 수 있습니다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상품 검색의 한정성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특정 검색어에 대한 상품을 정확하게 제공하지 못할 수 있습니다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검색어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치즈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대한 연관 상품이 제대로 나오지 않는 등의 한정성이 존재할 수 있습니다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경쟁사 정보 누락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네이버의 데이터만을 활용하므로 다른 경쟁사의 정보를 활용할 수 없습니다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이로 인해 사용자에게 제공되는 정보의 다양성이 부족할 수 있습니다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시장 동향 </a:t>
            </a:r>
            <a:r>
              <a:rPr lang="ko-KR" altLang="en-US" sz="13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미반영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API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과거 데이터를 기반으로 하므로 최신 시장 동향이나 신규 상품 정보를 반영하기 어려울 수 있습니다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결론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 최저가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활용하는 것은 몇 가지 제한과 함께 장점을 가지고 있습니다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그러나 특정 검색어에 대한 상품 검색의 한정성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데이터의 정확성 문제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API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호출 제한 등을 고려할 때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종합적으로 상황에 맞는 다양한 데이터 소스 및 기술을 활용하는 것이 효과적인 결과를 얻는데 도움이 될 것입니다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</a:t>
            </a:r>
          </a:p>
          <a:p>
            <a:endParaRPr lang="ko-KR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8060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F181-E083-FCD6-974F-E54CE996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775874-72AF-E070-B09F-6CF8EC0C8AD9}"/>
              </a:ext>
            </a:extLst>
          </p:cNvPr>
          <p:cNvSpPr/>
          <p:nvPr/>
        </p:nvSpPr>
        <p:spPr>
          <a:xfrm>
            <a:off x="5800165" y="71718"/>
            <a:ext cx="6006353" cy="2895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endParaRPr lang="en-US" altLang="ko-KR" sz="16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i="0" dirty="0" err="1">
                <a:solidFill>
                  <a:srgbClr val="0D0D0D"/>
                </a:solidFill>
                <a:effectLst/>
                <a:latin typeface="Söhne"/>
              </a:rPr>
              <a:t>쿼츠</a:t>
            </a:r>
            <a:r>
              <a:rPr lang="ko-KR" altLang="en-US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sz="1600" b="1" i="0" dirty="0" err="1">
                <a:solidFill>
                  <a:srgbClr val="0D0D0D"/>
                </a:solidFill>
                <a:effectLst/>
                <a:latin typeface="Söhne"/>
              </a:rPr>
              <a:t>잡</a:t>
            </a:r>
            <a:r>
              <a:rPr lang="en-US" altLang="ko-KR" sz="1600" b="1" i="0" dirty="0">
                <a:solidFill>
                  <a:srgbClr val="0D0D0D"/>
                </a:solidFill>
                <a:effectLst/>
                <a:latin typeface="Söhne"/>
              </a:rPr>
              <a:t>(Job) </a:t>
            </a:r>
            <a:r>
              <a:rPr lang="ko-KR" altLang="en-US" sz="1600" b="1" i="0" dirty="0">
                <a:solidFill>
                  <a:srgbClr val="0D0D0D"/>
                </a:solidFill>
                <a:effectLst/>
                <a:latin typeface="Söhne"/>
              </a:rPr>
              <a:t>정의</a:t>
            </a:r>
            <a:r>
              <a:rPr lang="en-US" altLang="ko-KR" sz="16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endParaRPr lang="ko-KR" altLang="en-US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0D0D0D"/>
                </a:solidFill>
                <a:effectLst/>
                <a:latin typeface="Söhne"/>
              </a:rPr>
              <a:t>경매 시작 시에 </a:t>
            </a:r>
            <a:r>
              <a:rPr lang="ko-KR" altLang="en-US" sz="1600" b="0" i="0" dirty="0" err="1">
                <a:solidFill>
                  <a:srgbClr val="0D0D0D"/>
                </a:solidFill>
                <a:effectLst/>
                <a:latin typeface="Söhne"/>
              </a:rPr>
              <a:t>쿼츠를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Söhne"/>
              </a:rPr>
              <a:t> 활용하여 경매 종료 시간을 기준으로 하는 </a:t>
            </a:r>
            <a:r>
              <a:rPr lang="ko-KR" altLang="en-US" sz="1600" b="0" i="0" dirty="0" err="1">
                <a:solidFill>
                  <a:srgbClr val="0D0D0D"/>
                </a:solidFill>
                <a:effectLst/>
                <a:latin typeface="Söhne"/>
              </a:rPr>
              <a:t>잡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Söhne"/>
              </a:rPr>
              <a:t>(Job)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Söhne"/>
              </a:rPr>
              <a:t>을 정의합니다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0D0D0D"/>
                </a:solidFill>
                <a:effectLst/>
                <a:latin typeface="Söhne"/>
              </a:rPr>
              <a:t>잡은 경매 종료 시간에 도달하면 경매를 종료하는 작업을 실행하도록 구성됩니다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600" b="1" i="0" dirty="0">
                <a:solidFill>
                  <a:srgbClr val="0D0D0D"/>
                </a:solidFill>
                <a:effectLst/>
                <a:latin typeface="Söhne"/>
              </a:rPr>
              <a:t>트리거</a:t>
            </a:r>
            <a:r>
              <a:rPr lang="en-US" altLang="ko-KR" sz="1600" b="1" i="0" dirty="0">
                <a:solidFill>
                  <a:srgbClr val="0D0D0D"/>
                </a:solidFill>
                <a:effectLst/>
                <a:latin typeface="Söhne"/>
              </a:rPr>
              <a:t>(Trigger) </a:t>
            </a:r>
            <a:r>
              <a:rPr lang="ko-KR" altLang="en-US" sz="1600" b="1" i="0" dirty="0">
                <a:solidFill>
                  <a:srgbClr val="0D0D0D"/>
                </a:solidFill>
                <a:effectLst/>
                <a:latin typeface="Söhne"/>
              </a:rPr>
              <a:t>설정</a:t>
            </a:r>
            <a:r>
              <a:rPr lang="en-US" altLang="ko-KR" sz="16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endParaRPr lang="ko-KR" altLang="en-US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0D0D0D"/>
                </a:solidFill>
                <a:effectLst/>
                <a:latin typeface="Söhne"/>
              </a:rPr>
              <a:t>경매 시작 시에 </a:t>
            </a:r>
            <a:r>
              <a:rPr lang="ko-KR" altLang="en-US" sz="1600" b="0" i="0" dirty="0" err="1">
                <a:solidFill>
                  <a:srgbClr val="0D0D0D"/>
                </a:solidFill>
                <a:effectLst/>
                <a:latin typeface="Söhne"/>
              </a:rPr>
              <a:t>쿼츠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Söhne"/>
              </a:rPr>
              <a:t> 트리거를 설정하여 잡을 실행합니다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0D0D0D"/>
                </a:solidFill>
                <a:effectLst/>
                <a:latin typeface="Söhne"/>
              </a:rPr>
              <a:t>트리거는 경매 종료 시간을 기준으로 잡이 실행되도록 </a:t>
            </a:r>
            <a:r>
              <a:rPr lang="ko-KR" altLang="en-US" sz="1600" b="0" i="0" dirty="0" err="1">
                <a:solidFill>
                  <a:srgbClr val="0D0D0D"/>
                </a:solidFill>
                <a:effectLst/>
                <a:latin typeface="Söhne"/>
              </a:rPr>
              <a:t>스케줄링됩니다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6C7C7E-AB23-1993-8CF9-302D82EF5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9" y="71718"/>
            <a:ext cx="5262282" cy="2895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2F2E2F-03AB-6350-591A-5C5A263E107D}"/>
              </a:ext>
            </a:extLst>
          </p:cNvPr>
          <p:cNvSpPr/>
          <p:nvPr/>
        </p:nvSpPr>
        <p:spPr>
          <a:xfrm>
            <a:off x="5880847" y="3164541"/>
            <a:ext cx="5925671" cy="3352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0D0D0D"/>
                </a:solidFill>
                <a:effectLst/>
                <a:latin typeface="Söhne"/>
              </a:rPr>
              <a:t>잡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"/>
              </a:rPr>
              <a:t> 실행 시 로직 구현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잡이 실행되면 경매 종료 시간을 확인합니다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현재 시간과 경매 종료 시간을 비교하여 경매 종료 시간이 지났다면 경매를 종료하는 로직을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Söhne"/>
              </a:rPr>
              <a:t>경매 종료 알림 및 후속 작업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ko-KR" alt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경매를 종료하는 로직을 수행한 후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관련된 알림을 전송하거나 종료된 경매에 대한 후속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3B3679-EA2E-AD7F-D74D-5DC0EABDF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9" y="3088904"/>
            <a:ext cx="5262282" cy="342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81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508D7-C9F7-4657-018D-E76951F76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681A27-5F0B-93F2-6806-E694ED88AF99}"/>
              </a:ext>
            </a:extLst>
          </p:cNvPr>
          <p:cNvSpPr txBox="1"/>
          <p:nvPr/>
        </p:nvSpPr>
        <p:spPr>
          <a:xfrm>
            <a:off x="532895" y="497140"/>
            <a:ext cx="13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최승현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27CA83-E333-44EF-179E-CA978E9ED27F}"/>
              </a:ext>
            </a:extLst>
          </p:cNvPr>
          <p:cNvCxnSpPr>
            <a:cxnSpLocks/>
          </p:cNvCxnSpPr>
          <p:nvPr/>
        </p:nvCxnSpPr>
        <p:spPr>
          <a:xfrm>
            <a:off x="140289" y="289788"/>
            <a:ext cx="1195280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2DA1A4-E5CE-4F5E-995A-10852147D77E}"/>
              </a:ext>
            </a:extLst>
          </p:cNvPr>
          <p:cNvCxnSpPr>
            <a:cxnSpLocks/>
          </p:cNvCxnSpPr>
          <p:nvPr/>
        </p:nvCxnSpPr>
        <p:spPr>
          <a:xfrm>
            <a:off x="110011" y="6553885"/>
            <a:ext cx="119830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39E12A-127E-C344-C375-FA7FEB7558C8}"/>
              </a:ext>
            </a:extLst>
          </p:cNvPr>
          <p:cNvCxnSpPr>
            <a:cxnSpLocks/>
          </p:cNvCxnSpPr>
          <p:nvPr/>
        </p:nvCxnSpPr>
        <p:spPr>
          <a:xfrm>
            <a:off x="230114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CC2BE7-1F0D-C08F-9284-6BAB5D7AB8B5}"/>
              </a:ext>
            </a:extLst>
          </p:cNvPr>
          <p:cNvCxnSpPr>
            <a:cxnSpLocks/>
          </p:cNvCxnSpPr>
          <p:nvPr/>
        </p:nvCxnSpPr>
        <p:spPr>
          <a:xfrm>
            <a:off x="11948765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A71ED5A-C420-37C4-0D67-4650C2811D88}"/>
              </a:ext>
            </a:extLst>
          </p:cNvPr>
          <p:cNvSpPr/>
          <p:nvPr/>
        </p:nvSpPr>
        <p:spPr>
          <a:xfrm>
            <a:off x="532895" y="588335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63451-82AC-6C9E-26D8-ABE27B2BFA82}"/>
              </a:ext>
            </a:extLst>
          </p:cNvPr>
          <p:cNvSpPr txBox="1"/>
          <p:nvPr/>
        </p:nvSpPr>
        <p:spPr>
          <a:xfrm>
            <a:off x="4206455" y="304845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“</a:t>
            </a:r>
            <a:r>
              <a:rPr lang="ko-KR" altLang="en-US" sz="4000" spc="-15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퀵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지도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API”</a:t>
            </a:r>
            <a:endParaRPr lang="ko-KR" altLang="en-US" sz="40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377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F74FAB-1808-C4F6-1D22-38666AECA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43" y="0"/>
            <a:ext cx="974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0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126989-5AC0-8DB6-C48B-634C2729D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96" y="0"/>
            <a:ext cx="10070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0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8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E8E6B-167C-42CA-A999-FEA8F2E30DA6}"/>
              </a:ext>
            </a:extLst>
          </p:cNvPr>
          <p:cNvSpPr txBox="1"/>
          <p:nvPr/>
        </p:nvSpPr>
        <p:spPr>
          <a:xfrm>
            <a:off x="532895" y="497140"/>
            <a:ext cx="13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서론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5B08B3-B55E-4E8B-B1E8-8F4BF4741CE5}"/>
              </a:ext>
            </a:extLst>
          </p:cNvPr>
          <p:cNvCxnSpPr>
            <a:cxnSpLocks/>
          </p:cNvCxnSpPr>
          <p:nvPr/>
        </p:nvCxnSpPr>
        <p:spPr>
          <a:xfrm>
            <a:off x="140289" y="289788"/>
            <a:ext cx="1195280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2B6171-D85F-4A63-B14E-8D0168063CC1}"/>
              </a:ext>
            </a:extLst>
          </p:cNvPr>
          <p:cNvCxnSpPr>
            <a:cxnSpLocks/>
          </p:cNvCxnSpPr>
          <p:nvPr/>
        </p:nvCxnSpPr>
        <p:spPr>
          <a:xfrm>
            <a:off x="110011" y="6553885"/>
            <a:ext cx="119830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61CD7A-D3A0-479A-A338-D320542FB5C8}"/>
              </a:ext>
            </a:extLst>
          </p:cNvPr>
          <p:cNvCxnSpPr>
            <a:cxnSpLocks/>
          </p:cNvCxnSpPr>
          <p:nvPr/>
        </p:nvCxnSpPr>
        <p:spPr>
          <a:xfrm>
            <a:off x="230114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5452640-5BD4-476E-9E7B-14BE7364E6E2}"/>
              </a:ext>
            </a:extLst>
          </p:cNvPr>
          <p:cNvCxnSpPr>
            <a:cxnSpLocks/>
          </p:cNvCxnSpPr>
          <p:nvPr/>
        </p:nvCxnSpPr>
        <p:spPr>
          <a:xfrm>
            <a:off x="11948765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4F1A65B-F4DD-4F2D-A55E-9AE50D65236B}"/>
              </a:ext>
            </a:extLst>
          </p:cNvPr>
          <p:cNvSpPr/>
          <p:nvPr/>
        </p:nvSpPr>
        <p:spPr>
          <a:xfrm>
            <a:off x="532895" y="588335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2E33D-F438-4C12-9A3C-5E1F4FE7CE13}"/>
              </a:ext>
            </a:extLst>
          </p:cNvPr>
          <p:cNvSpPr txBox="1"/>
          <p:nvPr/>
        </p:nvSpPr>
        <p:spPr>
          <a:xfrm>
            <a:off x="3068690" y="304845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“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프로젝트 동기와 목표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”</a:t>
            </a:r>
            <a:endParaRPr lang="ko-KR" altLang="en-US" sz="40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274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224F66-4F84-E878-B921-CC4128125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439"/>
            <a:ext cx="12192000" cy="59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4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3F607A-F153-85C9-62E6-A5C3D9A1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933"/>
            <a:ext cx="12192000" cy="60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63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1B0B7C-5FCB-DFF0-B3DD-7267E686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06"/>
            <a:ext cx="12192000" cy="605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E43AB8-A8D4-EB0D-16E4-F23D4ABE9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94"/>
            <a:ext cx="12192000" cy="595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06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387C48-AC0F-36AE-9145-8D1990C1D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935"/>
            <a:ext cx="12192000" cy="59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56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BCFF0C-14A9-7AC7-F606-BAD90B15B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658"/>
            <a:ext cx="12192000" cy="63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BB839B-0E93-B95C-EA05-271948D2B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125"/>
            <a:ext cx="12192000" cy="59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51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458336-BEB8-D1A4-B5BB-CC3BC334C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393"/>
            <a:ext cx="12192000" cy="59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7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0"/>
            <a:ext cx="924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8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43" y="0"/>
            <a:ext cx="9286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4F1A65B-F4DD-4F2D-A55E-9AE50D65236B}"/>
              </a:ext>
            </a:extLst>
          </p:cNvPr>
          <p:cNvSpPr/>
          <p:nvPr/>
        </p:nvSpPr>
        <p:spPr>
          <a:xfrm>
            <a:off x="174450" y="381727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E053-010D-4727-8220-5C457994ECE0}"/>
              </a:ext>
            </a:extLst>
          </p:cNvPr>
          <p:cNvSpPr txBox="1"/>
          <p:nvPr/>
        </p:nvSpPr>
        <p:spPr>
          <a:xfrm>
            <a:off x="0" y="335568"/>
            <a:ext cx="102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서론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B06684-0809-4A61-A5E6-997C2A46516E}"/>
              </a:ext>
            </a:extLst>
          </p:cNvPr>
          <p:cNvGrpSpPr/>
          <p:nvPr/>
        </p:nvGrpSpPr>
        <p:grpSpPr>
          <a:xfrm>
            <a:off x="2209748" y="2615149"/>
            <a:ext cx="8324902" cy="3897389"/>
            <a:chOff x="2862787" y="1918320"/>
            <a:chExt cx="7772505" cy="46318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B5368-3646-4BEC-9E97-1EE6540CB1F8}"/>
                </a:ext>
              </a:extLst>
            </p:cNvPr>
            <p:cNvSpPr txBox="1"/>
            <p:nvPr/>
          </p:nvSpPr>
          <p:spPr>
            <a:xfrm>
              <a:off x="2878689" y="1918320"/>
              <a:ext cx="1280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solidFill>
                    <a:prstClr val="black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우동</a:t>
              </a:r>
              <a:r>
                <a:rPr lang="en-US" altLang="ko-KR" sz="2800" spc="-150" dirty="0">
                  <a:solidFill>
                    <a:prstClr val="black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?</a:t>
              </a:r>
              <a:endParaRPr lang="ko-KR" altLang="en-US" sz="2800" spc="-150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99D636-1064-4F88-B743-DCB9A96937CA}"/>
                </a:ext>
              </a:extLst>
            </p:cNvPr>
            <p:cNvSpPr txBox="1"/>
            <p:nvPr/>
          </p:nvSpPr>
          <p:spPr>
            <a:xfrm>
              <a:off x="2862787" y="2544907"/>
              <a:ext cx="7772505" cy="40052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 </a:t>
              </a:r>
              <a:r>
                <a:rPr lang="ko-KR" altLang="en-US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우동은 우리 동네의 </a:t>
              </a:r>
              <a:r>
                <a:rPr lang="ko-KR" altLang="en-US" sz="1800" dirty="0" err="1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줄임말로</a:t>
              </a:r>
              <a:r>
                <a:rPr lang="ko-KR" altLang="en-US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 </a:t>
              </a:r>
              <a:r>
                <a:rPr lang="ko-KR" altLang="en-US" b="0" i="0" dirty="0">
                  <a:solidFill>
                    <a:srgbClr val="0D0D0D"/>
                  </a:solidFill>
                  <a:effectLst/>
                  <a:latin typeface="Söhne"/>
                </a:rPr>
                <a:t>사용자들이 안전하고 신뢰성 있는 중고 거래를</a:t>
              </a:r>
              <a:r>
                <a:rPr lang="en-US" altLang="ko-KR" dirty="0">
                  <a:solidFill>
                    <a:srgbClr val="0D0D0D"/>
                  </a:solidFill>
                  <a:latin typeface="Söhne"/>
                </a:rPr>
                <a:t> </a:t>
              </a:r>
              <a:r>
                <a:rPr lang="ko-KR" altLang="en-US" dirty="0">
                  <a:solidFill>
                    <a:srgbClr val="0D0D0D"/>
                  </a:solidFill>
                  <a:latin typeface="Söhne"/>
                </a:rPr>
                <a:t>이용할 수 있는</a:t>
              </a:r>
              <a:r>
                <a:rPr lang="ko-KR" altLang="en-US" b="0" i="0" dirty="0">
                  <a:solidFill>
                    <a:srgbClr val="0D0D0D"/>
                  </a:solidFill>
                  <a:effectLst/>
                  <a:latin typeface="Söhne"/>
                </a:rPr>
                <a:t> 플랫폼과 경매시스템의 결합을 목표로 시작되었습니다</a:t>
              </a:r>
              <a:r>
                <a:rPr lang="en-US" altLang="ko-KR" b="0" i="0" dirty="0">
                  <a:solidFill>
                    <a:srgbClr val="0D0D0D"/>
                  </a:solidFill>
                  <a:effectLst/>
                  <a:latin typeface="Söhne"/>
                </a:rPr>
                <a:t>. </a:t>
              </a:r>
              <a:r>
                <a:rPr lang="ko-KR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개인의 삶에 지쳐 돌아보지 않았던 우리 동네에서 일어나는 크고 작은 일들은 한</a:t>
              </a:r>
              <a:r>
                <a:rPr lang="en-US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눈에 알아보고 </a:t>
              </a:r>
              <a:r>
                <a:rPr lang="en-US" altLang="ko-KR" sz="1800" dirty="0">
                  <a:solidFill>
                    <a:srgbClr val="000000"/>
                  </a:solidFill>
                  <a:effectLst/>
                  <a:latin typeface="Arial Unicode MS"/>
                  <a:ea typeface="에스코어 드림 4 Regular" panose="020B0503030302020204"/>
                  <a:cs typeface="함초롬바탕"/>
                </a:rPr>
                <a:t>‘</a:t>
              </a:r>
              <a:r>
                <a:rPr lang="ko-KR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거래</a:t>
              </a:r>
              <a:r>
                <a:rPr lang="ko-KR" altLang="en-US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와</a:t>
              </a:r>
              <a:r>
                <a:rPr lang="en-US" altLang="ko-KR" dirty="0">
                  <a:ea typeface="에스코어 드림 4 Regular" panose="020B0503030302020204"/>
                  <a:cs typeface="Times New Roman" panose="02020603050405020304" pitchFamily="18" charset="0"/>
                </a:rPr>
                <a:t> </a:t>
              </a:r>
              <a:r>
                <a:rPr lang="ko-KR" altLang="en-US" dirty="0">
                  <a:ea typeface="에스코어 드림 4 Regular" panose="020B0503030302020204"/>
                  <a:cs typeface="Times New Roman" panose="02020603050405020304" pitchFamily="18" charset="0"/>
                </a:rPr>
                <a:t>경매</a:t>
              </a:r>
              <a:r>
                <a:rPr lang="en-US" altLang="ko-KR" sz="1800" dirty="0">
                  <a:solidFill>
                    <a:srgbClr val="000000"/>
                  </a:solidFill>
                  <a:effectLst/>
                  <a:latin typeface="Arial Unicode MS"/>
                  <a:ea typeface="에스코어 드림 4 Regular" panose="020B0503030302020204"/>
                  <a:cs typeface="함초롬바탕"/>
                </a:rPr>
                <a:t>’</a:t>
              </a:r>
              <a:r>
                <a:rPr lang="ko-KR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라는 형태로 이웃과 </a:t>
              </a:r>
              <a:r>
                <a:rPr lang="ko-KR" altLang="en-US" dirty="0">
                  <a:ea typeface="에스코어 드림 4 Regular" panose="020B0503030302020204"/>
                  <a:cs typeface="Times New Roman" panose="02020603050405020304" pitchFamily="18" charset="0"/>
                </a:rPr>
                <a:t>커뮤니케이션을 </a:t>
              </a:r>
              <a:r>
                <a:rPr lang="ko-KR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할 수 있는 계기를 만들어 주는 서비스입니다</a:t>
              </a:r>
              <a:r>
                <a:rPr lang="en-US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. </a:t>
              </a:r>
              <a:r>
                <a:rPr lang="ko-KR" altLang="en-US" b="0" i="0" dirty="0">
                  <a:solidFill>
                    <a:srgbClr val="0D0D0D"/>
                  </a:solidFill>
                  <a:effectLst/>
                  <a:latin typeface="Söhne"/>
                </a:rPr>
                <a:t>이는 지역 커뮤니티의 활성화를 촉진할 수 있습니다</a:t>
              </a:r>
              <a:r>
                <a:rPr lang="en-US" altLang="ko-KR" b="0" i="0" dirty="0">
                  <a:solidFill>
                    <a:srgbClr val="0D0D0D"/>
                  </a:solidFill>
                  <a:effectLst/>
                  <a:latin typeface="Söhne"/>
                </a:rPr>
                <a:t>.</a:t>
              </a:r>
              <a:endParaRPr lang="en-US" altLang="ko-KR" sz="1800" dirty="0">
                <a:effectLst/>
                <a:ea typeface="에스코어 드림 4 Regular" panose="020B0503030302020204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ea typeface="에스코어 드림 4 Regular" panose="020B0503030302020204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사용자들은 기존 중고거래나 거래의 틀에서 벗어난 동네 소식</a:t>
              </a:r>
              <a:r>
                <a:rPr lang="en-US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, </a:t>
              </a:r>
              <a:r>
                <a:rPr lang="ko-KR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알림</a:t>
              </a:r>
              <a:r>
                <a:rPr lang="en-US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, </a:t>
              </a:r>
              <a:r>
                <a:rPr lang="ko-KR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경매 등을 통해 더 친밀한 커뮤니케이션을 할 수 있</a:t>
              </a:r>
              <a:r>
                <a:rPr lang="ko-KR" altLang="en-US" dirty="0">
                  <a:ea typeface="에스코어 드림 4 Regular" panose="020B0503030302020204"/>
                  <a:cs typeface="Times New Roman" panose="02020603050405020304" pitchFamily="18" charset="0"/>
                </a:rPr>
                <a:t>습</a:t>
              </a:r>
              <a:r>
                <a:rPr lang="ko-KR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니다</a:t>
              </a:r>
              <a:r>
                <a:rPr lang="en-US" altLang="ko-KR" sz="1800" dirty="0">
                  <a:effectLst/>
                  <a:ea typeface="에스코어 드림 4 Regular" panose="020B0503030302020204"/>
                  <a:cs typeface="Times New Roman" panose="02020603050405020304" pitchFamily="18" charset="0"/>
                </a:rPr>
                <a:t>.</a:t>
              </a:r>
              <a:r>
                <a:rPr lang="ko-KR" altLang="en-US" sz="1600" dirty="0">
                  <a:ea typeface="에스코어 드림 4 Regular" panose="020B0503030302020204"/>
                </a:rPr>
                <a:t/>
              </a:r>
              <a:br>
                <a:rPr lang="ko-KR" altLang="en-US" sz="1600" dirty="0">
                  <a:ea typeface="에스코어 드림 4 Regular" panose="020B0503030302020204"/>
                </a:rPr>
              </a:br>
              <a:endParaRPr lang="ko-KR" altLang="en-US" sz="1600" dirty="0">
                <a:ea typeface="에스코어 드림 4 Regular" panose="020B0503030302020204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0838D38-E135-4D55-B063-6C5BCE3AD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1345" y="2384179"/>
              <a:ext cx="4460404" cy="0"/>
            </a:xfrm>
            <a:prstGeom prst="line">
              <a:avLst/>
            </a:prstGeom>
            <a:ln w="9525">
              <a:solidFill>
                <a:srgbClr val="93A2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13469025-93B4-B083-1B75-8B140A212846}"/>
              </a:ext>
            </a:extLst>
          </p:cNvPr>
          <p:cNvSpPr/>
          <p:nvPr/>
        </p:nvSpPr>
        <p:spPr>
          <a:xfrm>
            <a:off x="1931010" y="913485"/>
            <a:ext cx="1574800" cy="1574800"/>
          </a:xfrm>
          <a:prstGeom prst="ellipse">
            <a:avLst/>
          </a:prstGeom>
          <a:solidFill>
            <a:srgbClr val="DFC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0DD5657-5CD4-AFFB-658A-847BAD3B0248}"/>
              </a:ext>
            </a:extLst>
          </p:cNvPr>
          <p:cNvSpPr/>
          <p:nvPr/>
        </p:nvSpPr>
        <p:spPr>
          <a:xfrm>
            <a:off x="3505810" y="913485"/>
            <a:ext cx="1574800" cy="1574800"/>
          </a:xfrm>
          <a:prstGeom prst="ellipse">
            <a:avLst/>
          </a:prstGeom>
          <a:solidFill>
            <a:srgbClr val="DFC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276DA5-5851-A892-CAE6-CCC174750F94}"/>
              </a:ext>
            </a:extLst>
          </p:cNvPr>
          <p:cNvGrpSpPr/>
          <p:nvPr/>
        </p:nvGrpSpPr>
        <p:grpSpPr>
          <a:xfrm>
            <a:off x="2209748" y="1391657"/>
            <a:ext cx="1435101" cy="830997"/>
            <a:chOff x="2374900" y="2180081"/>
            <a:chExt cx="1435101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23E150-60B8-06DF-551A-7DEFE42240B1}"/>
                </a:ext>
              </a:extLst>
            </p:cNvPr>
            <p:cNvSpPr txBox="1"/>
            <p:nvPr/>
          </p:nvSpPr>
          <p:spPr>
            <a:xfrm>
              <a:off x="2374900" y="2180081"/>
              <a:ext cx="7112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8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509AA0-FD05-1B14-1B1A-AB26A08CA5AA}"/>
                </a:ext>
              </a:extLst>
            </p:cNvPr>
            <p:cNvSpPr txBox="1"/>
            <p:nvPr/>
          </p:nvSpPr>
          <p:spPr>
            <a:xfrm>
              <a:off x="2984500" y="2536311"/>
              <a:ext cx="825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리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16BFBBF-1BDA-F3AF-52C6-32AF768828C4}"/>
              </a:ext>
            </a:extLst>
          </p:cNvPr>
          <p:cNvGrpSpPr/>
          <p:nvPr/>
        </p:nvGrpSpPr>
        <p:grpSpPr>
          <a:xfrm>
            <a:off x="3836009" y="1344655"/>
            <a:ext cx="1406526" cy="830997"/>
            <a:chOff x="2374900" y="2180081"/>
            <a:chExt cx="1406526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A7060C-003B-0476-8C50-2493E61CBC8E}"/>
                </a:ext>
              </a:extLst>
            </p:cNvPr>
            <p:cNvSpPr txBox="1"/>
            <p:nvPr/>
          </p:nvSpPr>
          <p:spPr>
            <a:xfrm>
              <a:off x="2374900" y="2180081"/>
              <a:ext cx="7112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8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동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D1AF46-AB9A-DD0C-78E9-F8A177AC0C7F}"/>
                </a:ext>
              </a:extLst>
            </p:cNvPr>
            <p:cNvSpPr txBox="1"/>
            <p:nvPr/>
          </p:nvSpPr>
          <p:spPr>
            <a:xfrm>
              <a:off x="2955925" y="2536311"/>
              <a:ext cx="825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460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917A4C-C86F-4C35-D816-411A7BA86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198"/>
            <a:ext cx="12192000" cy="5965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43F59B-48CF-9175-1CDA-5FD3D1F6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339" y="792170"/>
            <a:ext cx="3239321" cy="5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68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1EBA2A-C0AF-BB62-39C7-65520D0EF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07"/>
            <a:ext cx="12192000" cy="59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84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5618B1-5A58-102F-956F-940C66EA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35" y="0"/>
            <a:ext cx="8827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3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81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FD86C-D012-AA25-D956-C2B9C2A3B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821D87-660D-2B34-86A3-CEA42CAF4B89}"/>
              </a:ext>
            </a:extLst>
          </p:cNvPr>
          <p:cNvSpPr txBox="1"/>
          <p:nvPr/>
        </p:nvSpPr>
        <p:spPr>
          <a:xfrm>
            <a:off x="532895" y="497140"/>
            <a:ext cx="13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김태하</a:t>
            </a:r>
            <a:endParaRPr lang="ko-KR" altLang="en-US" sz="24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1D3697-CBEF-2622-95AB-F43B8809C822}"/>
              </a:ext>
            </a:extLst>
          </p:cNvPr>
          <p:cNvCxnSpPr>
            <a:cxnSpLocks/>
          </p:cNvCxnSpPr>
          <p:nvPr/>
        </p:nvCxnSpPr>
        <p:spPr>
          <a:xfrm>
            <a:off x="140289" y="289788"/>
            <a:ext cx="1195280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D19DF5-EEAF-276F-4FFF-CB8819A3A327}"/>
              </a:ext>
            </a:extLst>
          </p:cNvPr>
          <p:cNvCxnSpPr>
            <a:cxnSpLocks/>
          </p:cNvCxnSpPr>
          <p:nvPr/>
        </p:nvCxnSpPr>
        <p:spPr>
          <a:xfrm>
            <a:off x="110011" y="6553885"/>
            <a:ext cx="119830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1513AD-6AA1-230F-E2F9-0F33340BEA57}"/>
              </a:ext>
            </a:extLst>
          </p:cNvPr>
          <p:cNvCxnSpPr>
            <a:cxnSpLocks/>
          </p:cNvCxnSpPr>
          <p:nvPr/>
        </p:nvCxnSpPr>
        <p:spPr>
          <a:xfrm>
            <a:off x="230114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2D1EB6A-C268-2C2E-BEB2-1A2E42483212}"/>
              </a:ext>
            </a:extLst>
          </p:cNvPr>
          <p:cNvCxnSpPr>
            <a:cxnSpLocks/>
          </p:cNvCxnSpPr>
          <p:nvPr/>
        </p:nvCxnSpPr>
        <p:spPr>
          <a:xfrm>
            <a:off x="11948765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8C5A90-B23F-4051-0199-28DFDAB9D8E1}"/>
              </a:ext>
            </a:extLst>
          </p:cNvPr>
          <p:cNvSpPr/>
          <p:nvPr/>
        </p:nvSpPr>
        <p:spPr>
          <a:xfrm>
            <a:off x="532895" y="588335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BF326-9672-C936-EF3A-CCA34F61CCF4}"/>
              </a:ext>
            </a:extLst>
          </p:cNvPr>
          <p:cNvSpPr txBox="1"/>
          <p:nvPr/>
        </p:nvSpPr>
        <p:spPr>
          <a:xfrm>
            <a:off x="3068690" y="304845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“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알림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API, 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웹 소켓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채팅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”</a:t>
            </a:r>
            <a:endParaRPr lang="ko-KR" altLang="en-US" sz="40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122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 descr="A minimalist image that visually represents the concept of setting achievable goals based on a schedule. The background is clean and simple, featuring only a sleek calendar with a few highlighted dates, symbolizing important deadlines or milestones. Next to the calendar, there's a notepad with a list of neatly written goals, each aligned with the highlighted dates on the calendar. This image encapsulates the essence of strategic planning and goal setting in a very straightforward and uncomplicated mann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3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 descr="A minimalist image that visually represents the concept of setting achievable goals based on a schedule. The background is clean and simple, featuring only a sleek calendar with a few highlighted dates, symbolizing important deadlines or milestones. Next to the calendar, there's a notepad with a list of neatly written goals, each aligned with the highlighted dates on the calendar. This image encapsulates the essence of strategic planning and goal setting in a very straightforward and uncomplicated mann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 descr="A minimalist image that visually represents the concept of setting achievable goals based on a schedule. The background is clean and simple, featuring only a sleek calendar with a few highlighted dates, symbolizing important deadlines or milestones. Next to the calendar, there's a notepad with a list of neatly written goals, each aligned with the highlighted dates on the calendar. This image encapsulates the essence of strategic planning and goal setting in a very straightforward and uncomplicated mann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 descr="A minimalist image that visually represents the concept of setting achievable goals based on a schedule. The background is clean and simple, featuring only a sleek calendar with a few highlighted dates, symbolizing important deadlines or milestones. Next to the calendar, there's a notepad with a list of neatly written goals, each aligned with the highlighted dates on the calendar. This image encapsulates the essence of strategic planning and goal setting in a very straightforward and uncomplicated mann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81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5A85B-15E8-F0A4-1ACB-CCBABC2E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69D09-97B0-93CD-0006-2875BFF6B229}"/>
              </a:ext>
            </a:extLst>
          </p:cNvPr>
          <p:cNvSpPr txBox="1"/>
          <p:nvPr/>
        </p:nvSpPr>
        <p:spPr>
          <a:xfrm>
            <a:off x="532895" y="497140"/>
            <a:ext cx="13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마무리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5C5740F-B9F6-5A23-AD14-6AB8B0A2F73A}"/>
              </a:ext>
            </a:extLst>
          </p:cNvPr>
          <p:cNvCxnSpPr>
            <a:cxnSpLocks/>
          </p:cNvCxnSpPr>
          <p:nvPr/>
        </p:nvCxnSpPr>
        <p:spPr>
          <a:xfrm>
            <a:off x="140289" y="289788"/>
            <a:ext cx="1195280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CC53B43-D0E4-CB83-BA82-E412F243AE48}"/>
              </a:ext>
            </a:extLst>
          </p:cNvPr>
          <p:cNvCxnSpPr>
            <a:cxnSpLocks/>
          </p:cNvCxnSpPr>
          <p:nvPr/>
        </p:nvCxnSpPr>
        <p:spPr>
          <a:xfrm>
            <a:off x="110011" y="6553885"/>
            <a:ext cx="119830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9DBC0-E41F-A155-DB70-1EDCEB0F10A4}"/>
              </a:ext>
            </a:extLst>
          </p:cNvPr>
          <p:cNvCxnSpPr>
            <a:cxnSpLocks/>
          </p:cNvCxnSpPr>
          <p:nvPr/>
        </p:nvCxnSpPr>
        <p:spPr>
          <a:xfrm>
            <a:off x="230114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09E1539-C08E-C5A4-AC17-313B16A3A9F6}"/>
              </a:ext>
            </a:extLst>
          </p:cNvPr>
          <p:cNvCxnSpPr>
            <a:cxnSpLocks/>
          </p:cNvCxnSpPr>
          <p:nvPr/>
        </p:nvCxnSpPr>
        <p:spPr>
          <a:xfrm>
            <a:off x="11948765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D81791A-5A5E-F66D-EF89-97CD603CDB2A}"/>
              </a:ext>
            </a:extLst>
          </p:cNvPr>
          <p:cNvSpPr/>
          <p:nvPr/>
        </p:nvSpPr>
        <p:spPr>
          <a:xfrm>
            <a:off x="532895" y="588335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EC691-19B9-2225-64B6-E1AE3CB47916}"/>
              </a:ext>
            </a:extLst>
          </p:cNvPr>
          <p:cNvSpPr txBox="1"/>
          <p:nvPr/>
        </p:nvSpPr>
        <p:spPr>
          <a:xfrm>
            <a:off x="3827665" y="3048459"/>
            <a:ext cx="7492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“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후기 및 </a:t>
            </a:r>
            <a:r>
              <a:rPr lang="ko-KR" altLang="en-US" sz="4000" spc="-15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느낀점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”</a:t>
            </a:r>
            <a:endParaRPr lang="ko-KR" altLang="en-US" sz="40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7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4F1A65B-F4DD-4F2D-A55E-9AE50D65236B}"/>
              </a:ext>
            </a:extLst>
          </p:cNvPr>
          <p:cNvSpPr/>
          <p:nvPr/>
        </p:nvSpPr>
        <p:spPr>
          <a:xfrm>
            <a:off x="174450" y="381727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E053-010D-4727-8220-5C457994ECE0}"/>
              </a:ext>
            </a:extLst>
          </p:cNvPr>
          <p:cNvSpPr txBox="1"/>
          <p:nvPr/>
        </p:nvSpPr>
        <p:spPr>
          <a:xfrm>
            <a:off x="0" y="335568"/>
            <a:ext cx="102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 마무리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AE47106-3A5D-8165-D413-C3B4B037665D}"/>
              </a:ext>
            </a:extLst>
          </p:cNvPr>
          <p:cNvGrpSpPr/>
          <p:nvPr/>
        </p:nvGrpSpPr>
        <p:grpSpPr>
          <a:xfrm>
            <a:off x="0" y="1131021"/>
            <a:ext cx="12192000" cy="5726979"/>
            <a:chOff x="0" y="1131021"/>
            <a:chExt cx="12192000" cy="57269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36BE8C2-0A42-4D62-A0FF-810C364FBA98}"/>
                </a:ext>
              </a:extLst>
            </p:cNvPr>
            <p:cNvSpPr/>
            <p:nvPr/>
          </p:nvSpPr>
          <p:spPr>
            <a:xfrm>
              <a:off x="0" y="6705764"/>
              <a:ext cx="12192000" cy="152236"/>
            </a:xfrm>
            <a:prstGeom prst="rect">
              <a:avLst/>
            </a:prstGeom>
            <a:solidFill>
              <a:srgbClr val="93A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DF5FFC-D945-42D8-81EB-4D2785C264E4}"/>
                </a:ext>
              </a:extLst>
            </p:cNvPr>
            <p:cNvGrpSpPr/>
            <p:nvPr/>
          </p:nvGrpSpPr>
          <p:grpSpPr>
            <a:xfrm>
              <a:off x="455699" y="1131021"/>
              <a:ext cx="11350826" cy="5022078"/>
              <a:chOff x="1905800" y="1580859"/>
              <a:chExt cx="9202468" cy="327989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F6F3F16-3811-462B-8CD0-04332C70F842}"/>
                  </a:ext>
                </a:extLst>
              </p:cNvPr>
              <p:cNvGrpSpPr/>
              <p:nvPr/>
            </p:nvGrpSpPr>
            <p:grpSpPr>
              <a:xfrm>
                <a:off x="1905800" y="1580859"/>
                <a:ext cx="2564600" cy="3279898"/>
                <a:chOff x="1905800" y="1580859"/>
                <a:chExt cx="2564600" cy="3279898"/>
              </a:xfrm>
            </p:grpSpPr>
            <p:sp>
              <p:nvSpPr>
                <p:cNvPr id="4" name="직각 삼각형 3">
                  <a:extLst>
                    <a:ext uri="{FF2B5EF4-FFF2-40B4-BE49-F238E27FC236}">
                      <a16:creationId xmlns:a16="http://schemas.microsoft.com/office/drawing/2014/main" id="{DB4C37E6-DA9C-4D12-9E96-E9F6A0504446}"/>
                    </a:ext>
                  </a:extLst>
                </p:cNvPr>
                <p:cNvSpPr/>
                <p:nvPr/>
              </p:nvSpPr>
              <p:spPr>
                <a:xfrm rot="5400000">
                  <a:off x="1976092" y="1510567"/>
                  <a:ext cx="799215" cy="939799"/>
                </a:xfrm>
                <a:prstGeom prst="rtTriangle">
                  <a:avLst/>
                </a:prstGeom>
                <a:solidFill>
                  <a:srgbClr val="DFC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" name="사각형: 잘린 한쪽 모서리 4">
                  <a:extLst>
                    <a:ext uri="{FF2B5EF4-FFF2-40B4-BE49-F238E27FC236}">
                      <a16:creationId xmlns:a16="http://schemas.microsoft.com/office/drawing/2014/main" id="{8E4E1F5E-E822-4F86-8314-7E66F57613E2}"/>
                    </a:ext>
                  </a:extLst>
                </p:cNvPr>
                <p:cNvSpPr/>
                <p:nvPr/>
              </p:nvSpPr>
              <p:spPr>
                <a:xfrm rot="16200000">
                  <a:off x="1556619" y="1946976"/>
                  <a:ext cx="3262964" cy="2564598"/>
                </a:xfrm>
                <a:prstGeom prst="snip1Rect">
                  <a:avLst>
                    <a:gd name="adj" fmla="val 45109"/>
                  </a:avLst>
                </a:prstGeom>
                <a:solidFill>
                  <a:schemeClr val="bg1"/>
                </a:solidFill>
                <a:ln w="22225">
                  <a:solidFill>
                    <a:srgbClr val="DFC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5AE75-66AC-42C3-9936-C5E2256E9590}"/>
                    </a:ext>
                  </a:extLst>
                </p:cNvPr>
                <p:cNvSpPr txBox="1"/>
                <p:nvPr/>
              </p:nvSpPr>
              <p:spPr>
                <a:xfrm>
                  <a:off x="1905801" y="1684867"/>
                  <a:ext cx="973666" cy="30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spc="-150" dirty="0">
                      <a:solidFill>
                        <a:schemeClr val="bg1"/>
                      </a:solidFill>
                      <a:latin typeface="에스코어 드림 8 Heavy" panose="020B0903030302020204" pitchFamily="34" charset="-127"/>
                      <a:ea typeface="에스코어 드림 8 Heavy" panose="020B0903030302020204" pitchFamily="34" charset="-127"/>
                      <a:cs typeface="코트라 고딕체" panose="02020603020101020101" pitchFamily="18" charset="-127"/>
                    </a:rPr>
                    <a:t>1</a:t>
                  </a:r>
                  <a:endParaRPr lang="ko-KR" altLang="en-US" sz="2400" spc="-150" dirty="0">
                    <a:solidFill>
                      <a:schemeClr val="bg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C98B210-FE94-42C0-B51E-48AE6E901128}"/>
                  </a:ext>
                </a:extLst>
              </p:cNvPr>
              <p:cNvGrpSpPr/>
              <p:nvPr/>
            </p:nvGrpSpPr>
            <p:grpSpPr>
              <a:xfrm>
                <a:off x="5224735" y="1597793"/>
                <a:ext cx="2564599" cy="3262964"/>
                <a:chOff x="1905801" y="1597793"/>
                <a:chExt cx="2564599" cy="3262964"/>
              </a:xfrm>
            </p:grpSpPr>
            <p:sp>
              <p:nvSpPr>
                <p:cNvPr id="18" name="사각형: 잘린 한쪽 모서리 17">
                  <a:extLst>
                    <a:ext uri="{FF2B5EF4-FFF2-40B4-BE49-F238E27FC236}">
                      <a16:creationId xmlns:a16="http://schemas.microsoft.com/office/drawing/2014/main" id="{B80CC6C9-B286-4AD3-8550-731C33CA6EAF}"/>
                    </a:ext>
                  </a:extLst>
                </p:cNvPr>
                <p:cNvSpPr/>
                <p:nvPr/>
              </p:nvSpPr>
              <p:spPr>
                <a:xfrm rot="16200000">
                  <a:off x="1556619" y="1946976"/>
                  <a:ext cx="3262964" cy="2564598"/>
                </a:xfrm>
                <a:prstGeom prst="snip1Rect">
                  <a:avLst>
                    <a:gd name="adj" fmla="val 45109"/>
                  </a:avLst>
                </a:prstGeom>
                <a:solidFill>
                  <a:schemeClr val="bg1"/>
                </a:solidFill>
                <a:ln w="22225">
                  <a:solidFill>
                    <a:srgbClr val="DFC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B483309-0A88-4D8D-8E61-0907D2F2B0FF}"/>
                    </a:ext>
                  </a:extLst>
                </p:cNvPr>
                <p:cNvSpPr txBox="1"/>
                <p:nvPr/>
              </p:nvSpPr>
              <p:spPr>
                <a:xfrm>
                  <a:off x="1905801" y="1684867"/>
                  <a:ext cx="973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spc="-150" dirty="0">
                      <a:solidFill>
                        <a:schemeClr val="bg1"/>
                      </a:solidFill>
                      <a:latin typeface="에스코어 드림 8 Heavy" panose="020B0903030302020204" pitchFamily="34" charset="-127"/>
                      <a:ea typeface="에스코어 드림 8 Heavy" panose="020B0903030302020204" pitchFamily="34" charset="-127"/>
                      <a:cs typeface="코트라 고딕체" panose="02020603020101020101" pitchFamily="18" charset="-127"/>
                    </a:rPr>
                    <a:t>2</a:t>
                  </a:r>
                  <a:endParaRPr lang="ko-KR" altLang="en-US" sz="2400" spc="-150" dirty="0">
                    <a:solidFill>
                      <a:schemeClr val="bg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AE43CE6-D0AD-4CA9-BF1C-7884EBD28993}"/>
                  </a:ext>
                </a:extLst>
              </p:cNvPr>
              <p:cNvGrpSpPr/>
              <p:nvPr/>
            </p:nvGrpSpPr>
            <p:grpSpPr>
              <a:xfrm>
                <a:off x="8543669" y="1597793"/>
                <a:ext cx="2564599" cy="3262964"/>
                <a:chOff x="1905801" y="1597793"/>
                <a:chExt cx="2564599" cy="3262964"/>
              </a:xfrm>
            </p:grpSpPr>
            <p:sp>
              <p:nvSpPr>
                <p:cNvPr id="23" name="사각형: 잘린 한쪽 모서리 22">
                  <a:extLst>
                    <a:ext uri="{FF2B5EF4-FFF2-40B4-BE49-F238E27FC236}">
                      <a16:creationId xmlns:a16="http://schemas.microsoft.com/office/drawing/2014/main" id="{27D0D442-D6F3-40E4-BE0F-E225BBD8B093}"/>
                    </a:ext>
                  </a:extLst>
                </p:cNvPr>
                <p:cNvSpPr/>
                <p:nvPr/>
              </p:nvSpPr>
              <p:spPr>
                <a:xfrm rot="16200000">
                  <a:off x="1556619" y="1946976"/>
                  <a:ext cx="3262964" cy="2564598"/>
                </a:xfrm>
                <a:prstGeom prst="snip1Rect">
                  <a:avLst>
                    <a:gd name="adj" fmla="val 45109"/>
                  </a:avLst>
                </a:prstGeom>
                <a:solidFill>
                  <a:schemeClr val="bg1"/>
                </a:solidFill>
                <a:ln w="22225">
                  <a:solidFill>
                    <a:srgbClr val="DFC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DEA5C0E-EC38-4269-825A-253FE230D886}"/>
                    </a:ext>
                  </a:extLst>
                </p:cNvPr>
                <p:cNvSpPr txBox="1"/>
                <p:nvPr/>
              </p:nvSpPr>
              <p:spPr>
                <a:xfrm>
                  <a:off x="1905801" y="1684867"/>
                  <a:ext cx="973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spc="-150" dirty="0">
                      <a:solidFill>
                        <a:schemeClr val="bg1"/>
                      </a:solidFill>
                      <a:latin typeface="에스코어 드림 8 Heavy" panose="020B0903030302020204" pitchFamily="34" charset="-127"/>
                      <a:ea typeface="에스코어 드림 8 Heavy" panose="020B0903030302020204" pitchFamily="34" charset="-127"/>
                      <a:cs typeface="코트라 고딕체" panose="02020603020101020101" pitchFamily="18" charset="-127"/>
                    </a:rPr>
                    <a:t>3</a:t>
                  </a:r>
                  <a:endParaRPr lang="ko-KR" altLang="en-US" sz="2400" spc="-150" dirty="0">
                    <a:solidFill>
                      <a:schemeClr val="bg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endParaRPr>
                </a:p>
              </p:txBody>
            </p:sp>
          </p:grp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CB8BB2-6AA1-B9DF-A796-C78DBD4413CB}"/>
                </a:ext>
              </a:extLst>
            </p:cNvPr>
            <p:cNvSpPr/>
            <p:nvPr/>
          </p:nvSpPr>
          <p:spPr>
            <a:xfrm>
              <a:off x="453059" y="1156950"/>
              <a:ext cx="3177636" cy="1426693"/>
            </a:xfrm>
            <a:custGeom>
              <a:avLst/>
              <a:gdLst>
                <a:gd name="connsiteX0" fmla="*/ 0 w 2465515"/>
                <a:gd name="connsiteY0" fmla="*/ 0 h 619397"/>
                <a:gd name="connsiteX1" fmla="*/ 2465515 w 2465515"/>
                <a:gd name="connsiteY1" fmla="*/ 0 h 619397"/>
                <a:gd name="connsiteX2" fmla="*/ 2465515 w 2465515"/>
                <a:gd name="connsiteY2" fmla="*/ 619397 h 619397"/>
                <a:gd name="connsiteX3" fmla="*/ 0 w 2465515"/>
                <a:gd name="connsiteY3" fmla="*/ 619397 h 619397"/>
                <a:gd name="connsiteX4" fmla="*/ 0 w 2465515"/>
                <a:gd name="connsiteY4" fmla="*/ 0 h 619397"/>
                <a:gd name="connsiteX0" fmla="*/ 552450 w 2465515"/>
                <a:gd name="connsiteY0" fmla="*/ 57150 h 619397"/>
                <a:gd name="connsiteX1" fmla="*/ 2465515 w 2465515"/>
                <a:gd name="connsiteY1" fmla="*/ 0 h 619397"/>
                <a:gd name="connsiteX2" fmla="*/ 2465515 w 2465515"/>
                <a:gd name="connsiteY2" fmla="*/ 619397 h 619397"/>
                <a:gd name="connsiteX3" fmla="*/ 0 w 2465515"/>
                <a:gd name="connsiteY3" fmla="*/ 619397 h 619397"/>
                <a:gd name="connsiteX4" fmla="*/ 552450 w 2465515"/>
                <a:gd name="connsiteY4" fmla="*/ 57150 h 619397"/>
                <a:gd name="connsiteX0" fmla="*/ 1057275 w 2465515"/>
                <a:gd name="connsiteY0" fmla="*/ 0 h 619397"/>
                <a:gd name="connsiteX1" fmla="*/ 2465515 w 2465515"/>
                <a:gd name="connsiteY1" fmla="*/ 0 h 619397"/>
                <a:gd name="connsiteX2" fmla="*/ 2465515 w 2465515"/>
                <a:gd name="connsiteY2" fmla="*/ 619397 h 619397"/>
                <a:gd name="connsiteX3" fmla="*/ 0 w 2465515"/>
                <a:gd name="connsiteY3" fmla="*/ 619397 h 619397"/>
                <a:gd name="connsiteX4" fmla="*/ 1057275 w 2465515"/>
                <a:gd name="connsiteY4" fmla="*/ 0 h 619397"/>
                <a:gd name="connsiteX0" fmla="*/ 657225 w 2065465"/>
                <a:gd name="connsiteY0" fmla="*/ 0 h 657497"/>
                <a:gd name="connsiteX1" fmla="*/ 2065465 w 2065465"/>
                <a:gd name="connsiteY1" fmla="*/ 0 h 657497"/>
                <a:gd name="connsiteX2" fmla="*/ 2065465 w 2065465"/>
                <a:gd name="connsiteY2" fmla="*/ 619397 h 657497"/>
                <a:gd name="connsiteX3" fmla="*/ 0 w 2065465"/>
                <a:gd name="connsiteY3" fmla="*/ 657497 h 657497"/>
                <a:gd name="connsiteX4" fmla="*/ 657225 w 2065465"/>
                <a:gd name="connsiteY4" fmla="*/ 0 h 657497"/>
                <a:gd name="connsiteX0" fmla="*/ 1152525 w 2560765"/>
                <a:gd name="connsiteY0" fmla="*/ 0 h 1143272"/>
                <a:gd name="connsiteX1" fmla="*/ 2560765 w 2560765"/>
                <a:gd name="connsiteY1" fmla="*/ 0 h 1143272"/>
                <a:gd name="connsiteX2" fmla="*/ 2560765 w 2560765"/>
                <a:gd name="connsiteY2" fmla="*/ 619397 h 1143272"/>
                <a:gd name="connsiteX3" fmla="*/ 0 w 2560765"/>
                <a:gd name="connsiteY3" fmla="*/ 1143272 h 1143272"/>
                <a:gd name="connsiteX4" fmla="*/ 1152525 w 2560765"/>
                <a:gd name="connsiteY4" fmla="*/ 0 h 1143272"/>
                <a:gd name="connsiteX0" fmla="*/ 1152525 w 2560765"/>
                <a:gd name="connsiteY0" fmla="*/ 0 h 1143272"/>
                <a:gd name="connsiteX1" fmla="*/ 2560765 w 2560765"/>
                <a:gd name="connsiteY1" fmla="*/ 0 h 1143272"/>
                <a:gd name="connsiteX2" fmla="*/ 2541715 w 2560765"/>
                <a:gd name="connsiteY2" fmla="*/ 1095647 h 1143272"/>
                <a:gd name="connsiteX3" fmla="*/ 0 w 2560765"/>
                <a:gd name="connsiteY3" fmla="*/ 1143272 h 1143272"/>
                <a:gd name="connsiteX4" fmla="*/ 1152525 w 2560765"/>
                <a:gd name="connsiteY4" fmla="*/ 0 h 1143272"/>
                <a:gd name="connsiteX0" fmla="*/ 1167969 w 2576209"/>
                <a:gd name="connsiteY0" fmla="*/ 0 h 1095647"/>
                <a:gd name="connsiteX1" fmla="*/ 2576209 w 2576209"/>
                <a:gd name="connsiteY1" fmla="*/ 0 h 1095647"/>
                <a:gd name="connsiteX2" fmla="*/ 2557159 w 2576209"/>
                <a:gd name="connsiteY2" fmla="*/ 1095647 h 1095647"/>
                <a:gd name="connsiteX3" fmla="*/ 0 w 2576209"/>
                <a:gd name="connsiteY3" fmla="*/ 931767 h 1095647"/>
                <a:gd name="connsiteX4" fmla="*/ 1167969 w 2576209"/>
                <a:gd name="connsiteY4" fmla="*/ 0 h 1095647"/>
                <a:gd name="connsiteX0" fmla="*/ 1167969 w 2576209"/>
                <a:gd name="connsiteY0" fmla="*/ 0 h 931767"/>
                <a:gd name="connsiteX1" fmla="*/ 2576209 w 2576209"/>
                <a:gd name="connsiteY1" fmla="*/ 0 h 931767"/>
                <a:gd name="connsiteX2" fmla="*/ 2572604 w 2576209"/>
                <a:gd name="connsiteY2" fmla="*/ 921466 h 931767"/>
                <a:gd name="connsiteX3" fmla="*/ 0 w 2576209"/>
                <a:gd name="connsiteY3" fmla="*/ 931767 h 931767"/>
                <a:gd name="connsiteX4" fmla="*/ 1167969 w 2576209"/>
                <a:gd name="connsiteY4" fmla="*/ 0 h 93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6209" h="931767">
                  <a:moveTo>
                    <a:pt x="1167969" y="0"/>
                  </a:moveTo>
                  <a:lnTo>
                    <a:pt x="2576209" y="0"/>
                  </a:lnTo>
                  <a:cubicBezTo>
                    <a:pt x="2575007" y="307155"/>
                    <a:pt x="2573806" y="614311"/>
                    <a:pt x="2572604" y="921466"/>
                  </a:cubicBezTo>
                  <a:lnTo>
                    <a:pt x="0" y="931767"/>
                  </a:lnTo>
                  <a:lnTo>
                    <a:pt x="1167969" y="0"/>
                  </a:lnTo>
                  <a:close/>
                </a:path>
              </a:pathLst>
            </a:custGeom>
            <a:solidFill>
              <a:srgbClr val="D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704ABF-33C4-44B5-9DEA-D57D4D075742}"/>
                </a:ext>
              </a:extLst>
            </p:cNvPr>
            <p:cNvSpPr txBox="1"/>
            <p:nvPr/>
          </p:nvSpPr>
          <p:spPr>
            <a:xfrm>
              <a:off x="917837" y="1651761"/>
              <a:ext cx="28146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150" noProof="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개발환경 통일의</a:t>
              </a:r>
              <a:r>
                <a:rPr lang="en-US" altLang="ko-KR" sz="2000" spc="-150" noProof="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/>
              </a:r>
              <a:br>
                <a:rPr lang="en-US" altLang="ko-KR" sz="2000" spc="-150" noProof="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</a:br>
              <a:r>
                <a:rPr lang="ko-KR" altLang="en-US" sz="2000" spc="-150" noProof="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중요성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DAA196B-D1C8-221D-991D-37A96488D849}"/>
                </a:ext>
              </a:extLst>
            </p:cNvPr>
            <p:cNvGrpSpPr/>
            <p:nvPr/>
          </p:nvGrpSpPr>
          <p:grpSpPr>
            <a:xfrm>
              <a:off x="589241" y="2929055"/>
              <a:ext cx="3153906" cy="1629108"/>
              <a:chOff x="3630408" y="1181877"/>
              <a:chExt cx="5516614" cy="2547294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41EBDBB-3348-31F3-00B8-CFBD67A3B2B6}"/>
                  </a:ext>
                </a:extLst>
              </p:cNvPr>
              <p:cNvSpPr/>
              <p:nvPr/>
            </p:nvSpPr>
            <p:spPr>
              <a:xfrm>
                <a:off x="6003925" y="1182821"/>
                <a:ext cx="2592591" cy="25463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FC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FBE2901-E5EA-E0B8-E363-FC04BF565C9B}"/>
                  </a:ext>
                </a:extLst>
              </p:cNvPr>
              <p:cNvSpPr/>
              <p:nvPr/>
            </p:nvSpPr>
            <p:spPr>
              <a:xfrm>
                <a:off x="3630408" y="1181877"/>
                <a:ext cx="2592590" cy="25463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FC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AB2EE5-9494-5180-35C0-ACF5D1181605}"/>
                  </a:ext>
                </a:extLst>
              </p:cNvPr>
              <p:cNvSpPr txBox="1"/>
              <p:nvPr/>
            </p:nvSpPr>
            <p:spPr>
              <a:xfrm>
                <a:off x="4401506" y="1429990"/>
                <a:ext cx="2592592" cy="7218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2">
                        <a:lumMod val="10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rPr>
                  <a:t>OS</a:t>
                </a:r>
                <a:endParaRPr lang="ko-KR" altLang="en-US" sz="2400" spc="-150" dirty="0">
                  <a:solidFill>
                    <a:schemeClr val="bg2">
                      <a:lumMod val="1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50C952-761C-5FD4-2B09-B9D5755EB77C}"/>
                  </a:ext>
                </a:extLst>
              </p:cNvPr>
              <p:cNvSpPr txBox="1"/>
              <p:nvPr/>
            </p:nvSpPr>
            <p:spPr>
              <a:xfrm>
                <a:off x="6831654" y="1428132"/>
                <a:ext cx="2315368" cy="721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2">
                        <a:lumMod val="10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rPr>
                  <a:t>IDE</a:t>
                </a:r>
              </a:p>
            </p:txBody>
          </p:sp>
        </p:grpSp>
        <p:sp>
          <p:nvSpPr>
            <p:cNvPr id="38" name="직사각형 2">
              <a:extLst>
                <a:ext uri="{FF2B5EF4-FFF2-40B4-BE49-F238E27FC236}">
                  <a16:creationId xmlns:a16="http://schemas.microsoft.com/office/drawing/2014/main" id="{89B496CA-796B-C2ED-6572-9D6585F6BD4C}"/>
                </a:ext>
              </a:extLst>
            </p:cNvPr>
            <p:cNvSpPr/>
            <p:nvPr/>
          </p:nvSpPr>
          <p:spPr>
            <a:xfrm>
              <a:off x="4541842" y="1156950"/>
              <a:ext cx="3177636" cy="1426693"/>
            </a:xfrm>
            <a:custGeom>
              <a:avLst/>
              <a:gdLst>
                <a:gd name="connsiteX0" fmla="*/ 0 w 2465515"/>
                <a:gd name="connsiteY0" fmla="*/ 0 h 619397"/>
                <a:gd name="connsiteX1" fmla="*/ 2465515 w 2465515"/>
                <a:gd name="connsiteY1" fmla="*/ 0 h 619397"/>
                <a:gd name="connsiteX2" fmla="*/ 2465515 w 2465515"/>
                <a:gd name="connsiteY2" fmla="*/ 619397 h 619397"/>
                <a:gd name="connsiteX3" fmla="*/ 0 w 2465515"/>
                <a:gd name="connsiteY3" fmla="*/ 619397 h 619397"/>
                <a:gd name="connsiteX4" fmla="*/ 0 w 2465515"/>
                <a:gd name="connsiteY4" fmla="*/ 0 h 619397"/>
                <a:gd name="connsiteX0" fmla="*/ 552450 w 2465515"/>
                <a:gd name="connsiteY0" fmla="*/ 57150 h 619397"/>
                <a:gd name="connsiteX1" fmla="*/ 2465515 w 2465515"/>
                <a:gd name="connsiteY1" fmla="*/ 0 h 619397"/>
                <a:gd name="connsiteX2" fmla="*/ 2465515 w 2465515"/>
                <a:gd name="connsiteY2" fmla="*/ 619397 h 619397"/>
                <a:gd name="connsiteX3" fmla="*/ 0 w 2465515"/>
                <a:gd name="connsiteY3" fmla="*/ 619397 h 619397"/>
                <a:gd name="connsiteX4" fmla="*/ 552450 w 2465515"/>
                <a:gd name="connsiteY4" fmla="*/ 57150 h 619397"/>
                <a:gd name="connsiteX0" fmla="*/ 1057275 w 2465515"/>
                <a:gd name="connsiteY0" fmla="*/ 0 h 619397"/>
                <a:gd name="connsiteX1" fmla="*/ 2465515 w 2465515"/>
                <a:gd name="connsiteY1" fmla="*/ 0 h 619397"/>
                <a:gd name="connsiteX2" fmla="*/ 2465515 w 2465515"/>
                <a:gd name="connsiteY2" fmla="*/ 619397 h 619397"/>
                <a:gd name="connsiteX3" fmla="*/ 0 w 2465515"/>
                <a:gd name="connsiteY3" fmla="*/ 619397 h 619397"/>
                <a:gd name="connsiteX4" fmla="*/ 1057275 w 2465515"/>
                <a:gd name="connsiteY4" fmla="*/ 0 h 619397"/>
                <a:gd name="connsiteX0" fmla="*/ 657225 w 2065465"/>
                <a:gd name="connsiteY0" fmla="*/ 0 h 657497"/>
                <a:gd name="connsiteX1" fmla="*/ 2065465 w 2065465"/>
                <a:gd name="connsiteY1" fmla="*/ 0 h 657497"/>
                <a:gd name="connsiteX2" fmla="*/ 2065465 w 2065465"/>
                <a:gd name="connsiteY2" fmla="*/ 619397 h 657497"/>
                <a:gd name="connsiteX3" fmla="*/ 0 w 2065465"/>
                <a:gd name="connsiteY3" fmla="*/ 657497 h 657497"/>
                <a:gd name="connsiteX4" fmla="*/ 657225 w 2065465"/>
                <a:gd name="connsiteY4" fmla="*/ 0 h 657497"/>
                <a:gd name="connsiteX0" fmla="*/ 1152525 w 2560765"/>
                <a:gd name="connsiteY0" fmla="*/ 0 h 1143272"/>
                <a:gd name="connsiteX1" fmla="*/ 2560765 w 2560765"/>
                <a:gd name="connsiteY1" fmla="*/ 0 h 1143272"/>
                <a:gd name="connsiteX2" fmla="*/ 2560765 w 2560765"/>
                <a:gd name="connsiteY2" fmla="*/ 619397 h 1143272"/>
                <a:gd name="connsiteX3" fmla="*/ 0 w 2560765"/>
                <a:gd name="connsiteY3" fmla="*/ 1143272 h 1143272"/>
                <a:gd name="connsiteX4" fmla="*/ 1152525 w 2560765"/>
                <a:gd name="connsiteY4" fmla="*/ 0 h 1143272"/>
                <a:gd name="connsiteX0" fmla="*/ 1152525 w 2560765"/>
                <a:gd name="connsiteY0" fmla="*/ 0 h 1143272"/>
                <a:gd name="connsiteX1" fmla="*/ 2560765 w 2560765"/>
                <a:gd name="connsiteY1" fmla="*/ 0 h 1143272"/>
                <a:gd name="connsiteX2" fmla="*/ 2541715 w 2560765"/>
                <a:gd name="connsiteY2" fmla="*/ 1095647 h 1143272"/>
                <a:gd name="connsiteX3" fmla="*/ 0 w 2560765"/>
                <a:gd name="connsiteY3" fmla="*/ 1143272 h 1143272"/>
                <a:gd name="connsiteX4" fmla="*/ 1152525 w 2560765"/>
                <a:gd name="connsiteY4" fmla="*/ 0 h 1143272"/>
                <a:gd name="connsiteX0" fmla="*/ 1167969 w 2576209"/>
                <a:gd name="connsiteY0" fmla="*/ 0 h 1095647"/>
                <a:gd name="connsiteX1" fmla="*/ 2576209 w 2576209"/>
                <a:gd name="connsiteY1" fmla="*/ 0 h 1095647"/>
                <a:gd name="connsiteX2" fmla="*/ 2557159 w 2576209"/>
                <a:gd name="connsiteY2" fmla="*/ 1095647 h 1095647"/>
                <a:gd name="connsiteX3" fmla="*/ 0 w 2576209"/>
                <a:gd name="connsiteY3" fmla="*/ 931767 h 1095647"/>
                <a:gd name="connsiteX4" fmla="*/ 1167969 w 2576209"/>
                <a:gd name="connsiteY4" fmla="*/ 0 h 1095647"/>
                <a:gd name="connsiteX0" fmla="*/ 1167969 w 2576209"/>
                <a:gd name="connsiteY0" fmla="*/ 0 h 931767"/>
                <a:gd name="connsiteX1" fmla="*/ 2576209 w 2576209"/>
                <a:gd name="connsiteY1" fmla="*/ 0 h 931767"/>
                <a:gd name="connsiteX2" fmla="*/ 2572604 w 2576209"/>
                <a:gd name="connsiteY2" fmla="*/ 921466 h 931767"/>
                <a:gd name="connsiteX3" fmla="*/ 0 w 2576209"/>
                <a:gd name="connsiteY3" fmla="*/ 931767 h 931767"/>
                <a:gd name="connsiteX4" fmla="*/ 1167969 w 2576209"/>
                <a:gd name="connsiteY4" fmla="*/ 0 h 93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6209" h="931767">
                  <a:moveTo>
                    <a:pt x="1167969" y="0"/>
                  </a:moveTo>
                  <a:lnTo>
                    <a:pt x="2576209" y="0"/>
                  </a:lnTo>
                  <a:cubicBezTo>
                    <a:pt x="2575007" y="307155"/>
                    <a:pt x="2573806" y="614311"/>
                    <a:pt x="2572604" y="921466"/>
                  </a:cubicBezTo>
                  <a:lnTo>
                    <a:pt x="0" y="931767"/>
                  </a:lnTo>
                  <a:lnTo>
                    <a:pt x="1167969" y="0"/>
                  </a:lnTo>
                  <a:close/>
                </a:path>
              </a:pathLst>
            </a:custGeom>
            <a:solidFill>
              <a:srgbClr val="D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08E111-DC36-14A5-D7C9-91D40388B948}"/>
                </a:ext>
              </a:extLst>
            </p:cNvPr>
            <p:cNvSpPr txBox="1"/>
            <p:nvPr/>
          </p:nvSpPr>
          <p:spPr>
            <a:xfrm>
              <a:off x="4990875" y="1529369"/>
              <a:ext cx="28146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API  </a:t>
              </a:r>
              <a:r>
                <a:rPr lang="ko-KR" altLang="en-US" sz="20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사용시</a:t>
              </a:r>
              <a:r>
                <a:rPr lang="en-US" altLang="ko-KR" sz="20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/>
              </a:r>
              <a:br>
                <a:rPr lang="en-US" altLang="ko-KR" sz="20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</a:br>
              <a:r>
                <a:rPr lang="en-US" altLang="ko-KR" sz="20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Docs</a:t>
              </a:r>
              <a:r>
                <a:rPr lang="ko-KR" altLang="en-US" sz="20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의 이해 필요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40" name="직사각형 2">
              <a:extLst>
                <a:ext uri="{FF2B5EF4-FFF2-40B4-BE49-F238E27FC236}">
                  <a16:creationId xmlns:a16="http://schemas.microsoft.com/office/drawing/2014/main" id="{0AF7F274-16F8-C6B6-0336-0150170A9D0A}"/>
                </a:ext>
              </a:extLst>
            </p:cNvPr>
            <p:cNvSpPr/>
            <p:nvPr/>
          </p:nvSpPr>
          <p:spPr>
            <a:xfrm>
              <a:off x="8628890" y="1156949"/>
              <a:ext cx="3177636" cy="1426693"/>
            </a:xfrm>
            <a:custGeom>
              <a:avLst/>
              <a:gdLst>
                <a:gd name="connsiteX0" fmla="*/ 0 w 2465515"/>
                <a:gd name="connsiteY0" fmla="*/ 0 h 619397"/>
                <a:gd name="connsiteX1" fmla="*/ 2465515 w 2465515"/>
                <a:gd name="connsiteY1" fmla="*/ 0 h 619397"/>
                <a:gd name="connsiteX2" fmla="*/ 2465515 w 2465515"/>
                <a:gd name="connsiteY2" fmla="*/ 619397 h 619397"/>
                <a:gd name="connsiteX3" fmla="*/ 0 w 2465515"/>
                <a:gd name="connsiteY3" fmla="*/ 619397 h 619397"/>
                <a:gd name="connsiteX4" fmla="*/ 0 w 2465515"/>
                <a:gd name="connsiteY4" fmla="*/ 0 h 619397"/>
                <a:gd name="connsiteX0" fmla="*/ 552450 w 2465515"/>
                <a:gd name="connsiteY0" fmla="*/ 57150 h 619397"/>
                <a:gd name="connsiteX1" fmla="*/ 2465515 w 2465515"/>
                <a:gd name="connsiteY1" fmla="*/ 0 h 619397"/>
                <a:gd name="connsiteX2" fmla="*/ 2465515 w 2465515"/>
                <a:gd name="connsiteY2" fmla="*/ 619397 h 619397"/>
                <a:gd name="connsiteX3" fmla="*/ 0 w 2465515"/>
                <a:gd name="connsiteY3" fmla="*/ 619397 h 619397"/>
                <a:gd name="connsiteX4" fmla="*/ 552450 w 2465515"/>
                <a:gd name="connsiteY4" fmla="*/ 57150 h 619397"/>
                <a:gd name="connsiteX0" fmla="*/ 1057275 w 2465515"/>
                <a:gd name="connsiteY0" fmla="*/ 0 h 619397"/>
                <a:gd name="connsiteX1" fmla="*/ 2465515 w 2465515"/>
                <a:gd name="connsiteY1" fmla="*/ 0 h 619397"/>
                <a:gd name="connsiteX2" fmla="*/ 2465515 w 2465515"/>
                <a:gd name="connsiteY2" fmla="*/ 619397 h 619397"/>
                <a:gd name="connsiteX3" fmla="*/ 0 w 2465515"/>
                <a:gd name="connsiteY3" fmla="*/ 619397 h 619397"/>
                <a:gd name="connsiteX4" fmla="*/ 1057275 w 2465515"/>
                <a:gd name="connsiteY4" fmla="*/ 0 h 619397"/>
                <a:gd name="connsiteX0" fmla="*/ 657225 w 2065465"/>
                <a:gd name="connsiteY0" fmla="*/ 0 h 657497"/>
                <a:gd name="connsiteX1" fmla="*/ 2065465 w 2065465"/>
                <a:gd name="connsiteY1" fmla="*/ 0 h 657497"/>
                <a:gd name="connsiteX2" fmla="*/ 2065465 w 2065465"/>
                <a:gd name="connsiteY2" fmla="*/ 619397 h 657497"/>
                <a:gd name="connsiteX3" fmla="*/ 0 w 2065465"/>
                <a:gd name="connsiteY3" fmla="*/ 657497 h 657497"/>
                <a:gd name="connsiteX4" fmla="*/ 657225 w 2065465"/>
                <a:gd name="connsiteY4" fmla="*/ 0 h 657497"/>
                <a:gd name="connsiteX0" fmla="*/ 1152525 w 2560765"/>
                <a:gd name="connsiteY0" fmla="*/ 0 h 1143272"/>
                <a:gd name="connsiteX1" fmla="*/ 2560765 w 2560765"/>
                <a:gd name="connsiteY1" fmla="*/ 0 h 1143272"/>
                <a:gd name="connsiteX2" fmla="*/ 2560765 w 2560765"/>
                <a:gd name="connsiteY2" fmla="*/ 619397 h 1143272"/>
                <a:gd name="connsiteX3" fmla="*/ 0 w 2560765"/>
                <a:gd name="connsiteY3" fmla="*/ 1143272 h 1143272"/>
                <a:gd name="connsiteX4" fmla="*/ 1152525 w 2560765"/>
                <a:gd name="connsiteY4" fmla="*/ 0 h 1143272"/>
                <a:gd name="connsiteX0" fmla="*/ 1152525 w 2560765"/>
                <a:gd name="connsiteY0" fmla="*/ 0 h 1143272"/>
                <a:gd name="connsiteX1" fmla="*/ 2560765 w 2560765"/>
                <a:gd name="connsiteY1" fmla="*/ 0 h 1143272"/>
                <a:gd name="connsiteX2" fmla="*/ 2541715 w 2560765"/>
                <a:gd name="connsiteY2" fmla="*/ 1095647 h 1143272"/>
                <a:gd name="connsiteX3" fmla="*/ 0 w 2560765"/>
                <a:gd name="connsiteY3" fmla="*/ 1143272 h 1143272"/>
                <a:gd name="connsiteX4" fmla="*/ 1152525 w 2560765"/>
                <a:gd name="connsiteY4" fmla="*/ 0 h 1143272"/>
                <a:gd name="connsiteX0" fmla="*/ 1167969 w 2576209"/>
                <a:gd name="connsiteY0" fmla="*/ 0 h 1095647"/>
                <a:gd name="connsiteX1" fmla="*/ 2576209 w 2576209"/>
                <a:gd name="connsiteY1" fmla="*/ 0 h 1095647"/>
                <a:gd name="connsiteX2" fmla="*/ 2557159 w 2576209"/>
                <a:gd name="connsiteY2" fmla="*/ 1095647 h 1095647"/>
                <a:gd name="connsiteX3" fmla="*/ 0 w 2576209"/>
                <a:gd name="connsiteY3" fmla="*/ 931767 h 1095647"/>
                <a:gd name="connsiteX4" fmla="*/ 1167969 w 2576209"/>
                <a:gd name="connsiteY4" fmla="*/ 0 h 1095647"/>
                <a:gd name="connsiteX0" fmla="*/ 1167969 w 2576209"/>
                <a:gd name="connsiteY0" fmla="*/ 0 h 931767"/>
                <a:gd name="connsiteX1" fmla="*/ 2576209 w 2576209"/>
                <a:gd name="connsiteY1" fmla="*/ 0 h 931767"/>
                <a:gd name="connsiteX2" fmla="*/ 2572604 w 2576209"/>
                <a:gd name="connsiteY2" fmla="*/ 921466 h 931767"/>
                <a:gd name="connsiteX3" fmla="*/ 0 w 2576209"/>
                <a:gd name="connsiteY3" fmla="*/ 931767 h 931767"/>
                <a:gd name="connsiteX4" fmla="*/ 1167969 w 2576209"/>
                <a:gd name="connsiteY4" fmla="*/ 0 h 93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6209" h="931767">
                  <a:moveTo>
                    <a:pt x="1167969" y="0"/>
                  </a:moveTo>
                  <a:lnTo>
                    <a:pt x="2576209" y="0"/>
                  </a:lnTo>
                  <a:cubicBezTo>
                    <a:pt x="2575007" y="307155"/>
                    <a:pt x="2573806" y="614311"/>
                    <a:pt x="2572604" y="921466"/>
                  </a:cubicBezTo>
                  <a:lnTo>
                    <a:pt x="0" y="931767"/>
                  </a:lnTo>
                  <a:lnTo>
                    <a:pt x="1167969" y="0"/>
                  </a:lnTo>
                  <a:close/>
                </a:path>
              </a:pathLst>
            </a:custGeom>
            <a:solidFill>
              <a:srgbClr val="D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9F87BC-17E6-CB20-2878-BE6CDCA5CFD2}"/>
                </a:ext>
              </a:extLst>
            </p:cNvPr>
            <p:cNvSpPr txBox="1"/>
            <p:nvPr/>
          </p:nvSpPr>
          <p:spPr>
            <a:xfrm>
              <a:off x="9204177" y="1576793"/>
              <a:ext cx="28146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일정에 따른</a:t>
              </a: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/>
              </a:r>
              <a:b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</a:b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적합한 목표치 설정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39AC95BA-ADEB-6CC5-BEA8-EA029CF52648}"/>
                </a:ext>
              </a:extLst>
            </p:cNvPr>
            <p:cNvSpPr/>
            <p:nvPr/>
          </p:nvSpPr>
          <p:spPr>
            <a:xfrm rot="5400000">
              <a:off x="4509575" y="1180811"/>
              <a:ext cx="1223733" cy="1159200"/>
            </a:xfrm>
            <a:prstGeom prst="rtTriangle">
              <a:avLst/>
            </a:prstGeom>
            <a:solidFill>
              <a:srgbClr val="D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C673363-2C50-0928-E5E3-055D0B7A1B54}"/>
                </a:ext>
              </a:extLst>
            </p:cNvPr>
            <p:cNvSpPr txBox="1"/>
            <p:nvPr/>
          </p:nvSpPr>
          <p:spPr>
            <a:xfrm>
              <a:off x="4541843" y="1307798"/>
              <a:ext cx="120097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2</a:t>
              </a:r>
              <a:endPara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785B55F2-C858-863F-D743-13F8B69B3DC5}"/>
                </a:ext>
              </a:extLst>
            </p:cNvPr>
            <p:cNvSpPr/>
            <p:nvPr/>
          </p:nvSpPr>
          <p:spPr>
            <a:xfrm rot="5400000">
              <a:off x="8596624" y="1163288"/>
              <a:ext cx="1223733" cy="1159200"/>
            </a:xfrm>
            <a:prstGeom prst="rtTriangle">
              <a:avLst/>
            </a:prstGeom>
            <a:solidFill>
              <a:srgbClr val="D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29B1D3-FFF0-F51A-F33C-7EC6D326ED7C}"/>
                </a:ext>
              </a:extLst>
            </p:cNvPr>
            <p:cNvSpPr txBox="1"/>
            <p:nvPr/>
          </p:nvSpPr>
          <p:spPr>
            <a:xfrm>
              <a:off x="8628892" y="1290275"/>
              <a:ext cx="120097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3</a:t>
              </a:r>
              <a:endPara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42" y="3250818"/>
            <a:ext cx="3123784" cy="18377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FAB2EE5-9494-5180-35C0-ACF5D1181605}"/>
              </a:ext>
            </a:extLst>
          </p:cNvPr>
          <p:cNvSpPr txBox="1"/>
          <p:nvPr/>
        </p:nvSpPr>
        <p:spPr>
          <a:xfrm>
            <a:off x="722782" y="3669614"/>
            <a:ext cx="14822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MAC</a:t>
            </a:r>
            <a:endParaRPr lang="ko-KR" altLang="en-US" spc="-150" dirty="0">
              <a:solidFill>
                <a:schemeClr val="bg2">
                  <a:lumMod val="1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AB2EE5-9494-5180-35C0-ACF5D1181605}"/>
              </a:ext>
            </a:extLst>
          </p:cNvPr>
          <p:cNvSpPr txBox="1"/>
          <p:nvPr/>
        </p:nvSpPr>
        <p:spPr>
          <a:xfrm>
            <a:off x="1427304" y="3671455"/>
            <a:ext cx="14822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WIN</a:t>
            </a:r>
            <a:endParaRPr lang="ko-KR" altLang="en-US" spc="-150" dirty="0">
              <a:solidFill>
                <a:schemeClr val="bg2">
                  <a:lumMod val="1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AB2EE5-9494-5180-35C0-ACF5D1181605}"/>
              </a:ext>
            </a:extLst>
          </p:cNvPr>
          <p:cNvSpPr txBox="1"/>
          <p:nvPr/>
        </p:nvSpPr>
        <p:spPr>
          <a:xfrm>
            <a:off x="2071453" y="3676534"/>
            <a:ext cx="14822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Eclipse</a:t>
            </a:r>
            <a:endParaRPr lang="ko-KR" altLang="en-US" spc="-150" dirty="0">
              <a:solidFill>
                <a:schemeClr val="bg2">
                  <a:lumMod val="1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AB2EE5-9494-5180-35C0-ACF5D1181605}"/>
              </a:ext>
            </a:extLst>
          </p:cNvPr>
          <p:cNvSpPr txBox="1"/>
          <p:nvPr/>
        </p:nvSpPr>
        <p:spPr>
          <a:xfrm>
            <a:off x="2769074" y="3669614"/>
            <a:ext cx="14822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Intellij</a:t>
            </a:r>
            <a:endParaRPr lang="ko-KR" altLang="en-US" spc="-150" dirty="0">
              <a:solidFill>
                <a:schemeClr val="bg2">
                  <a:lumMod val="1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22" name="AutoShape 4" descr="A minimalist image that visually represents the concept of setting achievable goals based on a schedule. The background is clean and simple, featuring only a sleek calendar with a few highlighted dates, symbolizing important deadlines or milestones. Next to the calendar, there's a notepad with a list of neatly written goals, each aligned with the highlighted dates on the calendar. This image encapsulates the essence of strategic planning and goal setting in a very straightforward and uncomplicated mann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430" y="2819054"/>
            <a:ext cx="2604762" cy="26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81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DDCA4-C8EB-D1C7-A903-E1C765A4B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810840-1C75-65E2-2121-FB006B46E6C4}"/>
              </a:ext>
            </a:extLst>
          </p:cNvPr>
          <p:cNvSpPr txBox="1"/>
          <p:nvPr/>
        </p:nvSpPr>
        <p:spPr>
          <a:xfrm>
            <a:off x="532895" y="497140"/>
            <a:ext cx="13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서론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E52C079-1970-7F39-466C-AA23AD103602}"/>
              </a:ext>
            </a:extLst>
          </p:cNvPr>
          <p:cNvCxnSpPr>
            <a:cxnSpLocks/>
          </p:cNvCxnSpPr>
          <p:nvPr/>
        </p:nvCxnSpPr>
        <p:spPr>
          <a:xfrm>
            <a:off x="140289" y="289788"/>
            <a:ext cx="1195280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9573D4D-CD1C-46FB-98FD-2C72516D5420}"/>
              </a:ext>
            </a:extLst>
          </p:cNvPr>
          <p:cNvCxnSpPr>
            <a:cxnSpLocks/>
          </p:cNvCxnSpPr>
          <p:nvPr/>
        </p:nvCxnSpPr>
        <p:spPr>
          <a:xfrm>
            <a:off x="110011" y="6553885"/>
            <a:ext cx="119830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CB16D4-7D3C-EF8E-CE76-F382DA705D20}"/>
              </a:ext>
            </a:extLst>
          </p:cNvPr>
          <p:cNvCxnSpPr>
            <a:cxnSpLocks/>
          </p:cNvCxnSpPr>
          <p:nvPr/>
        </p:nvCxnSpPr>
        <p:spPr>
          <a:xfrm>
            <a:off x="230114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F29D51-FDD7-B297-7426-6F5F686CF564}"/>
              </a:ext>
            </a:extLst>
          </p:cNvPr>
          <p:cNvCxnSpPr>
            <a:cxnSpLocks/>
          </p:cNvCxnSpPr>
          <p:nvPr/>
        </p:nvCxnSpPr>
        <p:spPr>
          <a:xfrm>
            <a:off x="11948765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2B1375B-1559-EAE0-885F-F6012EB82200}"/>
              </a:ext>
            </a:extLst>
          </p:cNvPr>
          <p:cNvSpPr/>
          <p:nvPr/>
        </p:nvSpPr>
        <p:spPr>
          <a:xfrm>
            <a:off x="532895" y="588335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0109FD-675A-A1AB-C069-E32D9A2AA780}"/>
              </a:ext>
            </a:extLst>
          </p:cNvPr>
          <p:cNvSpPr txBox="1"/>
          <p:nvPr/>
        </p:nvSpPr>
        <p:spPr>
          <a:xfrm>
            <a:off x="3068690" y="304845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“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개발 환경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”</a:t>
            </a:r>
            <a:endParaRPr lang="ko-KR" altLang="en-US" sz="40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434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4F1A65B-F4DD-4F2D-A55E-9AE50D65236B}"/>
              </a:ext>
            </a:extLst>
          </p:cNvPr>
          <p:cNvSpPr/>
          <p:nvPr/>
        </p:nvSpPr>
        <p:spPr>
          <a:xfrm>
            <a:off x="174450" y="381727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E053-010D-4727-8220-5C457994ECE0}"/>
              </a:ext>
            </a:extLst>
          </p:cNvPr>
          <p:cNvSpPr txBox="1"/>
          <p:nvPr/>
        </p:nvSpPr>
        <p:spPr>
          <a:xfrm>
            <a:off x="0" y="335568"/>
            <a:ext cx="102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 마무리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22" name="AutoShape 4" descr="A minimalist image that visually represents the concept of setting achievable goals based on a schedule. The background is clean and simple, featuring only a sleek calendar with a few highlighted dates, symbolizing important deadlines or milestones. Next to the calendar, there's a notepad with a list of neatly written goals, each aligned with the highlighted dates on the calendar. This image encapsulates the essence of strategic planning and goal setting in a very straightforward and uncomplicated mann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04900"/>
            <a:ext cx="12192000" cy="60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3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4F1A65B-F4DD-4F2D-A55E-9AE50D65236B}"/>
              </a:ext>
            </a:extLst>
          </p:cNvPr>
          <p:cNvSpPr/>
          <p:nvPr/>
        </p:nvSpPr>
        <p:spPr>
          <a:xfrm>
            <a:off x="174450" y="381727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E053-010D-4727-8220-5C457994ECE0}"/>
              </a:ext>
            </a:extLst>
          </p:cNvPr>
          <p:cNvSpPr txBox="1"/>
          <p:nvPr/>
        </p:nvSpPr>
        <p:spPr>
          <a:xfrm>
            <a:off x="0" y="335568"/>
            <a:ext cx="102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 마무리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22" name="AutoShape 4" descr="A minimalist image that visually represents the concept of setting achievable goals based on a schedule. The background is clean and simple, featuring only a sleek calendar with a few highlighted dates, symbolizing important deadlines or milestones. Next to the calendar, there's a notepad with a list of neatly written goals, each aligned with the highlighted dates on the calendar. This image encapsulates the essence of strategic planning and goal setting in a very straightforward and uncomplicated mann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1059"/>
            <a:ext cx="12192000" cy="60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05" y="0"/>
            <a:ext cx="97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70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73"/>
            <a:ext cx="12192000" cy="61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4F1A65B-F4DD-4F2D-A55E-9AE50D65236B}"/>
              </a:ext>
            </a:extLst>
          </p:cNvPr>
          <p:cNvSpPr/>
          <p:nvPr/>
        </p:nvSpPr>
        <p:spPr>
          <a:xfrm>
            <a:off x="174450" y="381727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E053-010D-4727-8220-5C457994ECE0}"/>
              </a:ext>
            </a:extLst>
          </p:cNvPr>
          <p:cNvSpPr txBox="1"/>
          <p:nvPr/>
        </p:nvSpPr>
        <p:spPr>
          <a:xfrm>
            <a:off x="0" y="335568"/>
            <a:ext cx="102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 마무리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22" name="AutoShape 4" descr="A minimalist image that visually represents the concept of setting achievable goals based on a schedule. The background is clean and simple, featuring only a sleek calendar with a few highlighted dates, symbolizing important deadlines or milestones. Next to the calendar, there's a notepad with a list of neatly written goals, each aligned with the highlighted dates on the calendar. This image encapsulates the essence of strategic planning and goal setting in a very straightforward and uncomplicated mann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16ea6a6eb584c61d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365" y="888232"/>
            <a:ext cx="9459782" cy="52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6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F1AA5F-7605-4E01-85ED-525E56CDA876}"/>
              </a:ext>
            </a:extLst>
          </p:cNvPr>
          <p:cNvSpPr txBox="1"/>
          <p:nvPr/>
        </p:nvSpPr>
        <p:spPr>
          <a:xfrm>
            <a:off x="1501596" y="2729143"/>
            <a:ext cx="72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75810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Q &amp; A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B34681-609C-4395-A88E-5A2B05F632FA}"/>
              </a:ext>
            </a:extLst>
          </p:cNvPr>
          <p:cNvCxnSpPr>
            <a:cxnSpLocks/>
          </p:cNvCxnSpPr>
          <p:nvPr/>
        </p:nvCxnSpPr>
        <p:spPr>
          <a:xfrm>
            <a:off x="3243714" y="3269728"/>
            <a:ext cx="8948286" cy="261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344373-6AA4-461E-8848-11F7B1B2AFF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67377" y="3269728"/>
            <a:ext cx="1413993" cy="0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F1AA5F-7605-4E01-85ED-525E56CDA876}"/>
              </a:ext>
            </a:extLst>
          </p:cNvPr>
          <p:cNvSpPr txBox="1"/>
          <p:nvPr/>
        </p:nvSpPr>
        <p:spPr>
          <a:xfrm>
            <a:off x="1346616" y="3008118"/>
            <a:ext cx="726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75810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감사합니다</a:t>
            </a:r>
            <a:r>
              <a:rPr lang="en-US" altLang="ko-KR" sz="2800" spc="-150" dirty="0">
                <a:solidFill>
                  <a:srgbClr val="75810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B34681-609C-4395-A88E-5A2B05F632FA}"/>
              </a:ext>
            </a:extLst>
          </p:cNvPr>
          <p:cNvCxnSpPr>
            <a:cxnSpLocks/>
          </p:cNvCxnSpPr>
          <p:nvPr/>
        </p:nvCxnSpPr>
        <p:spPr>
          <a:xfrm>
            <a:off x="3243714" y="3269728"/>
            <a:ext cx="8948286" cy="261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344373-6AA4-461E-8848-11F7B1B2AFF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67377" y="3269728"/>
            <a:ext cx="1413993" cy="0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40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FEA4C-6CDA-DE99-A10A-76C24A10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394423-9CA9-0F0F-8346-C3105962E8E7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DC97C3-EA7A-A8CF-2AA0-02BD17548885}"/>
              </a:ext>
            </a:extLst>
          </p:cNvPr>
          <p:cNvSpPr/>
          <p:nvPr/>
        </p:nvSpPr>
        <p:spPr>
          <a:xfrm>
            <a:off x="174450" y="381727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EBDDDB-8226-6979-2768-9D91BBCEF8BF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0726DC-1980-D43C-79BA-18D3BC8EE335}"/>
              </a:ext>
            </a:extLst>
          </p:cNvPr>
          <p:cNvSpPr txBox="1"/>
          <p:nvPr/>
        </p:nvSpPr>
        <p:spPr>
          <a:xfrm>
            <a:off x="0" y="335568"/>
            <a:ext cx="102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서론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graphicFrame>
        <p:nvGraphicFramePr>
          <p:cNvPr id="186" name="Google Shape;186;g2279d766a0b_2_100"/>
          <p:cNvGraphicFramePr/>
          <p:nvPr>
            <p:extLst>
              <p:ext uri="{D42A27DB-BD31-4B8C-83A1-F6EECF244321}">
                <p14:modId xmlns:p14="http://schemas.microsoft.com/office/powerpoint/2010/main" val="2546888809"/>
              </p:ext>
            </p:extLst>
          </p:nvPr>
        </p:nvGraphicFramePr>
        <p:xfrm>
          <a:off x="1460634" y="1229257"/>
          <a:ext cx="9560291" cy="2781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80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9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38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err="1">
                          <a:highlight>
                            <a:srgbClr val="FFFF00"/>
                          </a:highlight>
                        </a:rPr>
                        <a:t>개발</a:t>
                      </a:r>
                      <a:r>
                        <a:rPr lang="en-US" sz="1800" b="1" u="none" strike="noStrike" cap="none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800" b="1" u="none" strike="noStrike" cap="none" dirty="0" err="1">
                          <a:highlight>
                            <a:srgbClr val="FFFF00"/>
                          </a:highlight>
                        </a:rPr>
                        <a:t>환경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OS</a:t>
                      </a:r>
                      <a:endParaRPr sz="1800" b="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  Window10, MAC OS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DBMS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  MySQL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Language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  Java17, Servlet / JSP /CSS, JavaScript, jQuery, Ajax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3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Server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  Tomcat 10.0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7" name="Google Shape;187;g2279d766a0b_2_100"/>
          <p:cNvGraphicFramePr/>
          <p:nvPr>
            <p:extLst>
              <p:ext uri="{D42A27DB-BD31-4B8C-83A1-F6EECF244321}">
                <p14:modId xmlns:p14="http://schemas.microsoft.com/office/powerpoint/2010/main" val="690606982"/>
              </p:ext>
            </p:extLst>
          </p:nvPr>
        </p:nvGraphicFramePr>
        <p:xfrm>
          <a:off x="1460634" y="4008367"/>
          <a:ext cx="9560291" cy="16691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80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9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38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err="1">
                          <a:highlight>
                            <a:srgbClr val="FFFF00"/>
                          </a:highlight>
                        </a:rPr>
                        <a:t>개발</a:t>
                      </a:r>
                      <a:r>
                        <a:rPr lang="en-US" sz="1800" b="1" u="none" strike="noStrike" cap="none" dirty="0">
                          <a:highlight>
                            <a:srgbClr val="FFFF00"/>
                          </a:highlight>
                        </a:rPr>
                        <a:t> 툴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DB</a:t>
                      </a:r>
                      <a:endParaRPr sz="18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  MySQL Workbench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Programming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  eclipse, </a:t>
                      </a:r>
                      <a:r>
                        <a:rPr lang="en-US" sz="1800" u="none" strike="noStrike" cap="none" dirty="0" err="1"/>
                        <a:t>intellij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20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0FE912-17CD-0FFF-38DA-2A3924447826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F3A85B1-93B6-BE07-91E3-1336A7BCA23A}"/>
              </a:ext>
            </a:extLst>
          </p:cNvPr>
          <p:cNvSpPr/>
          <p:nvPr/>
        </p:nvSpPr>
        <p:spPr>
          <a:xfrm>
            <a:off x="174450" y="381727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A61C7-986C-2AEA-68DB-6AB344A4D725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B16A13-5EED-5159-BE8A-F9ECF6F0BF43}"/>
              </a:ext>
            </a:extLst>
          </p:cNvPr>
          <p:cNvSpPr txBox="1"/>
          <p:nvPr/>
        </p:nvSpPr>
        <p:spPr>
          <a:xfrm>
            <a:off x="0" y="335568"/>
            <a:ext cx="102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서론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C922F6A-1D48-2CB8-F4A3-5DE220A416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20419A-D62A-FC7D-AC2E-7CB6454ED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96" y="704900"/>
            <a:ext cx="6725679" cy="598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3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0C67-EE6F-C2F7-AF24-78C046C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0FE912-17CD-0FFF-38DA-2A3924447826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F3A85B1-93B6-BE07-91E3-1336A7BCA23A}"/>
              </a:ext>
            </a:extLst>
          </p:cNvPr>
          <p:cNvSpPr/>
          <p:nvPr/>
        </p:nvSpPr>
        <p:spPr>
          <a:xfrm>
            <a:off x="174450" y="381727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A61C7-986C-2AEA-68DB-6AB344A4D725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93A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B16A13-5EED-5159-BE8A-F9ECF6F0BF43}"/>
              </a:ext>
            </a:extLst>
          </p:cNvPr>
          <p:cNvSpPr txBox="1"/>
          <p:nvPr/>
        </p:nvSpPr>
        <p:spPr>
          <a:xfrm>
            <a:off x="0" y="335568"/>
            <a:ext cx="102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서론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C922F6A-1D48-2CB8-F4A3-5DE220A416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989AF771-6602-CDB4-A8DF-6F4D7CC19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559232"/>
              </p:ext>
            </p:extLst>
          </p:nvPr>
        </p:nvGraphicFramePr>
        <p:xfrm>
          <a:off x="567318" y="2019163"/>
          <a:ext cx="11057363" cy="402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98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422358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405607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05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 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0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 및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개인정보 등 회원관련 기능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 페이지관련 기능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805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상품 등록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 및 삭제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일반 및 경매 판매 기능 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상품 리스트 관련 기능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최저가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05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지도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API,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퀵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기능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통합관리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 디자인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05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김태하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웹소켓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채팅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알림 기능 구현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D6147D5-9CF7-7412-212D-2B4CA64460D2}"/>
              </a:ext>
            </a:extLst>
          </p:cNvPr>
          <p:cNvSpPr/>
          <p:nvPr/>
        </p:nvSpPr>
        <p:spPr>
          <a:xfrm>
            <a:off x="567318" y="996864"/>
            <a:ext cx="11057363" cy="7303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분담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255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81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356A4-80DF-D53A-D827-D585856AA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34E90B-D678-E1CC-5BDD-CADB70971837}"/>
              </a:ext>
            </a:extLst>
          </p:cNvPr>
          <p:cNvSpPr txBox="1"/>
          <p:nvPr/>
        </p:nvSpPr>
        <p:spPr>
          <a:xfrm>
            <a:off x="532895" y="497140"/>
            <a:ext cx="13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조웅재</a:t>
            </a:r>
            <a:endParaRPr lang="ko-KR" altLang="en-US" sz="24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B11B4B-8693-90C7-3E1C-B4801CC56C0D}"/>
              </a:ext>
            </a:extLst>
          </p:cNvPr>
          <p:cNvCxnSpPr>
            <a:cxnSpLocks/>
          </p:cNvCxnSpPr>
          <p:nvPr/>
        </p:nvCxnSpPr>
        <p:spPr>
          <a:xfrm>
            <a:off x="140289" y="289788"/>
            <a:ext cx="1195280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29F44DE-1CB3-BBC7-762C-4CC082DDFCC6}"/>
              </a:ext>
            </a:extLst>
          </p:cNvPr>
          <p:cNvCxnSpPr>
            <a:cxnSpLocks/>
          </p:cNvCxnSpPr>
          <p:nvPr/>
        </p:nvCxnSpPr>
        <p:spPr>
          <a:xfrm>
            <a:off x="110011" y="6553885"/>
            <a:ext cx="119830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FEB55E-8D5A-B202-725B-CEDEDB393F0A}"/>
              </a:ext>
            </a:extLst>
          </p:cNvPr>
          <p:cNvCxnSpPr>
            <a:cxnSpLocks/>
          </p:cNvCxnSpPr>
          <p:nvPr/>
        </p:nvCxnSpPr>
        <p:spPr>
          <a:xfrm>
            <a:off x="230114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43A1D3-6165-A0B1-0966-469E8AB00FD8}"/>
              </a:ext>
            </a:extLst>
          </p:cNvPr>
          <p:cNvCxnSpPr>
            <a:cxnSpLocks/>
          </p:cNvCxnSpPr>
          <p:nvPr/>
        </p:nvCxnSpPr>
        <p:spPr>
          <a:xfrm>
            <a:off x="11948765" y="148715"/>
            <a:ext cx="0" cy="65605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E941490-021F-23A8-0FA3-A5A2F1FC0863}"/>
              </a:ext>
            </a:extLst>
          </p:cNvPr>
          <p:cNvSpPr/>
          <p:nvPr/>
        </p:nvSpPr>
        <p:spPr>
          <a:xfrm>
            <a:off x="532895" y="588335"/>
            <a:ext cx="57833" cy="230825"/>
          </a:xfrm>
          <a:prstGeom prst="roundRect">
            <a:avLst>
              <a:gd name="adj" fmla="val 27647"/>
            </a:avLst>
          </a:prstGeom>
          <a:solidFill>
            <a:srgbClr val="DFC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4B9941-2E7E-63EC-2CD4-86B5E1576C75}"/>
              </a:ext>
            </a:extLst>
          </p:cNvPr>
          <p:cNvSpPr txBox="1"/>
          <p:nvPr/>
        </p:nvSpPr>
        <p:spPr>
          <a:xfrm>
            <a:off x="3068690" y="304845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“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로그인 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API, 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일반회원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</a:p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관리자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결제</a:t>
            </a:r>
            <a:r>
              <a:rPr lang="en-US" altLang="ko-KR" sz="40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API”</a:t>
            </a:r>
            <a:endParaRPr lang="ko-KR" altLang="en-US" sz="40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7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5590</TotalTime>
  <Words>1288</Words>
  <Application>Microsoft Office PowerPoint</Application>
  <PresentationFormat>와이드스크린</PresentationFormat>
  <Paragraphs>204</Paragraphs>
  <Slides>56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7" baseType="lpstr">
      <vt:lpstr>Arial Unicode MS</vt:lpstr>
      <vt:lpstr>Pretendard</vt:lpstr>
      <vt:lpstr>Söhne</vt:lpstr>
      <vt:lpstr>맑은 고딕</vt:lpstr>
      <vt:lpstr>에스코어 드림 4 Regular</vt:lpstr>
      <vt:lpstr>에스코어 드림 8 Heavy</vt:lpstr>
      <vt:lpstr>코트라 고딕체</vt:lpstr>
      <vt:lpstr>함초롬바탕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44</cp:revision>
  <dcterms:created xsi:type="dcterms:W3CDTF">2024-02-23T00:31:17Z</dcterms:created>
  <dcterms:modified xsi:type="dcterms:W3CDTF">2024-03-11T01:58:25Z</dcterms:modified>
</cp:coreProperties>
</file>